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398" r:id="rId2"/>
    <p:sldId id="412" r:id="rId3"/>
    <p:sldId id="429" r:id="rId4"/>
    <p:sldId id="452" r:id="rId5"/>
    <p:sldId id="453" r:id="rId6"/>
    <p:sldId id="454" r:id="rId7"/>
    <p:sldId id="455" r:id="rId8"/>
    <p:sldId id="439" r:id="rId9"/>
    <p:sldId id="440" r:id="rId10"/>
    <p:sldId id="443" r:id="rId11"/>
    <p:sldId id="457" r:id="rId12"/>
    <p:sldId id="456" r:id="rId13"/>
    <p:sldId id="434" r:id="rId14"/>
    <p:sldId id="444" r:id="rId15"/>
    <p:sldId id="451" r:id="rId16"/>
    <p:sldId id="445" r:id="rId17"/>
    <p:sldId id="447" r:id="rId18"/>
    <p:sldId id="460" r:id="rId19"/>
    <p:sldId id="435" r:id="rId20"/>
    <p:sldId id="436" r:id="rId21"/>
    <p:sldId id="438" r:id="rId22"/>
    <p:sldId id="414" r:id="rId23"/>
  </p:sldIdLst>
  <p:sldSz cx="9144000" cy="6858000" type="screen4x3"/>
  <p:notesSz cx="67818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7661E06-000D-4F69-B556-B06FF912A1E0}">
          <p14:sldIdLst/>
        </p14:section>
        <p14:section name="Раздел без заголовка" id="{3B6FEF27-26BA-45CF-8E86-FEF0295C2676}">
          <p14:sldIdLst>
            <p14:sldId id="398"/>
            <p14:sldId id="412"/>
            <p14:sldId id="429"/>
            <p14:sldId id="452"/>
            <p14:sldId id="453"/>
            <p14:sldId id="454"/>
            <p14:sldId id="455"/>
            <p14:sldId id="439"/>
            <p14:sldId id="440"/>
            <p14:sldId id="443"/>
            <p14:sldId id="457"/>
            <p14:sldId id="456"/>
            <p14:sldId id="434"/>
            <p14:sldId id="444"/>
            <p14:sldId id="451"/>
            <p14:sldId id="445"/>
            <p14:sldId id="447"/>
            <p14:sldId id="460"/>
            <p14:sldId id="435"/>
            <p14:sldId id="436"/>
            <p14:sldId id="438"/>
            <p14:sldId id="41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0000FF"/>
    <a:srgbClr val="99FF99"/>
    <a:srgbClr val="FF6600"/>
    <a:srgbClr val="000066"/>
    <a:srgbClr val="FF0066"/>
    <a:srgbClr val="1F912D"/>
    <a:srgbClr val="3333FF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615" autoAdjust="0"/>
    <p:restoredTop sz="96448" autoAdjust="0"/>
  </p:normalViewPr>
  <p:slideViewPr>
    <p:cSldViewPr showGuides="1">
      <p:cViewPr>
        <p:scale>
          <a:sx n="78" d="100"/>
          <a:sy n="78" d="100"/>
        </p:scale>
        <p:origin x="-89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525077205317938E-2"/>
          <c:y val="2.489446768944677E-2"/>
          <c:w val="0.96931773582021463"/>
          <c:h val="0.8770091841429271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Старший учитель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>
                    <a:solidFill>
                      <a:schemeClr val="accent5">
                        <a:lumMod val="1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2017 год</c:v>
                </c:pt>
                <c:pt idx="1">
                  <c:v>2018 год</c:v>
                </c:pt>
                <c:pt idx="2">
                  <c:v>2019 год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Учитель -мастер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>
                    <a:solidFill>
                      <a:schemeClr val="accent6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2017 год</c:v>
                </c:pt>
                <c:pt idx="1">
                  <c:v>2018 год</c:v>
                </c:pt>
                <c:pt idx="2">
                  <c:v>2019 год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11</c:v>
                </c:pt>
                <c:pt idx="1">
                  <c:v>7</c:v>
                </c:pt>
                <c:pt idx="2">
                  <c:v>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Учитель -наставник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>
                    <a:solidFill>
                      <a:schemeClr val="accent4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2017 год</c:v>
                </c:pt>
                <c:pt idx="1">
                  <c:v>2018 год</c:v>
                </c:pt>
                <c:pt idx="2">
                  <c:v>2019 год 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Учитель-эксперт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>
                    <a:solidFill>
                      <a:schemeClr val="accent3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2017 год</c:v>
                </c:pt>
                <c:pt idx="1">
                  <c:v>2018 год</c:v>
                </c:pt>
                <c:pt idx="2">
                  <c:v>2019 год 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1">
                  <c:v>2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22033536"/>
        <c:axId val="22035072"/>
      </c:barChart>
      <c:catAx>
        <c:axId val="2203353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chemeClr val="accent4"/>
                </a:solidFill>
              </a:defRPr>
            </a:pPr>
            <a:endParaRPr lang="ru-RU"/>
          </a:p>
        </c:txPr>
        <c:crossAx val="22035072"/>
        <c:crosses val="autoZero"/>
        <c:auto val="1"/>
        <c:lblAlgn val="ctr"/>
        <c:lblOffset val="100"/>
        <c:noMultiLvlLbl val="0"/>
      </c:catAx>
      <c:valAx>
        <c:axId val="220350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203353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3.8800655111364317E-2"/>
          <c:y val="0"/>
          <c:w val="0.93076636037845706"/>
          <c:h val="0.2891416085541608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'[наличие катег по предметам 01-06-20.xlsx]Лист2'!$D$295</c:f>
              <c:strCache>
                <c:ptCount val="1"/>
                <c:pt idx="0">
                  <c:v> по РТ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-1.1111111111111112E-2"/>
                  <c:y val="-1.85185185185185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9444444444444445E-2"/>
                  <c:y val="-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solidFill>
                      <a:srgbClr val="0000FF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'[наличие катег по предметам 01-06-20.xlsx]Лист2'!$E$294:$G$294</c:f>
              <c:strCache>
                <c:ptCount val="3"/>
                <c:pt idx="0">
                  <c:v>2017/18 уч.год</c:v>
                </c:pt>
                <c:pt idx="1">
                  <c:v>2018/19 уч.год</c:v>
                </c:pt>
                <c:pt idx="2">
                  <c:v>2019/20 уч.год</c:v>
                </c:pt>
              </c:strCache>
            </c:strRef>
          </c:cat>
          <c:val>
            <c:numRef>
              <c:f>'[наличие катег по предметам 01-06-20.xlsx]Лист2'!$E$295:$G$295</c:f>
              <c:numCache>
                <c:formatCode>General</c:formatCode>
                <c:ptCount val="3"/>
                <c:pt idx="0">
                  <c:v>65.7</c:v>
                </c:pt>
                <c:pt idx="1">
                  <c:v>67</c:v>
                </c:pt>
                <c:pt idx="2">
                  <c:v>68</c:v>
                </c:pt>
              </c:numCache>
            </c:numRef>
          </c:val>
        </c:ser>
        <c:ser>
          <c:idx val="1"/>
          <c:order val="1"/>
          <c:tx>
            <c:strRef>
              <c:f>'[наличие катег по предметам 01-06-20.xlsx]Лист2'!$D$296</c:f>
              <c:strCache>
                <c:ptCount val="1"/>
                <c:pt idx="0">
                  <c:v>по району</c:v>
                </c:pt>
              </c:strCache>
            </c:strRef>
          </c:tx>
          <c:spPr>
            <a:solidFill>
              <a:srgbClr val="990099"/>
            </a:solidFill>
          </c:spPr>
          <c:invertIfNegative val="0"/>
          <c:dLbls>
            <c:dLbl>
              <c:idx val="0"/>
              <c:layout>
                <c:manualLayout>
                  <c:x val="-5.5555555555555558E-3"/>
                  <c:y val="-5.0925925925925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777777777778286E-3"/>
                  <c:y val="-6.0185185185185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1111111111111109E-2"/>
                  <c:y val="-2.3148148148148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solidFill>
                      <a:schemeClr val="accent6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'[наличие катег по предметам 01-06-20.xlsx]Лист2'!$E$294:$G$294</c:f>
              <c:strCache>
                <c:ptCount val="3"/>
                <c:pt idx="0">
                  <c:v>2017/18 уч.год</c:v>
                </c:pt>
                <c:pt idx="1">
                  <c:v>2018/19 уч.год</c:v>
                </c:pt>
                <c:pt idx="2">
                  <c:v>2019/20 уч.год</c:v>
                </c:pt>
              </c:strCache>
            </c:strRef>
          </c:cat>
          <c:val>
            <c:numRef>
              <c:f>'[наличие катег по предметам 01-06-20.xlsx]Лист2'!$E$296:$G$296</c:f>
              <c:numCache>
                <c:formatCode>General</c:formatCode>
                <c:ptCount val="3"/>
                <c:pt idx="0">
                  <c:v>73.7</c:v>
                </c:pt>
                <c:pt idx="1">
                  <c:v>76.3</c:v>
                </c:pt>
                <c:pt idx="2">
                  <c:v>77.3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2238336"/>
        <c:axId val="22239872"/>
        <c:axId val="0"/>
      </c:bar3DChart>
      <c:catAx>
        <c:axId val="22238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 i="1">
                <a:solidFill>
                  <a:srgbClr val="0000FF"/>
                </a:solidFill>
              </a:defRPr>
            </a:pPr>
            <a:endParaRPr lang="ru-RU"/>
          </a:p>
        </c:txPr>
        <c:crossAx val="22239872"/>
        <c:crosses val="autoZero"/>
        <c:auto val="1"/>
        <c:lblAlgn val="ctr"/>
        <c:lblOffset val="100"/>
        <c:noMultiLvlLbl val="0"/>
      </c:catAx>
      <c:valAx>
        <c:axId val="222398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223833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2000" b="1">
              <a:solidFill>
                <a:schemeClr val="accent4">
                  <a:lumMod val="75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image" Target="../media/image41.jpg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image" Target="../media/image41.jpg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A94508-AC63-461F-8506-2D77E47662F7}" type="doc">
      <dgm:prSet loTypeId="urn:microsoft.com/office/officeart/2005/8/layout/pyramid3" loCatId="pyramid" qsTypeId="urn:microsoft.com/office/officeart/2005/8/quickstyle/simple3" qsCatId="simple" csTypeId="urn:microsoft.com/office/officeart/2005/8/colors/colorful1" csCatId="colorful" phldr="1"/>
      <dgm:spPr/>
    </dgm:pt>
    <dgm:pt modelId="{76F15953-42F9-4C08-99B8-F63D22A60C15}">
      <dgm:prSet phldrT="[Текст]"/>
      <dgm:spPr/>
      <dgm:t>
        <a:bodyPr/>
        <a:lstStyle/>
        <a:p>
          <a:r>
            <a:rPr lang="ru-RU" dirty="0" smtClean="0"/>
            <a:t>Методисты</a:t>
          </a:r>
          <a:endParaRPr lang="ru-RU" dirty="0"/>
        </a:p>
      </dgm:t>
    </dgm:pt>
    <dgm:pt modelId="{9548533B-0894-4AF2-8A1B-9638458462D8}" type="parTrans" cxnId="{15A2AA88-45E2-4F86-9190-9B85F7C71FF9}">
      <dgm:prSet/>
      <dgm:spPr/>
      <dgm:t>
        <a:bodyPr/>
        <a:lstStyle/>
        <a:p>
          <a:endParaRPr lang="ru-RU"/>
        </a:p>
      </dgm:t>
    </dgm:pt>
    <dgm:pt modelId="{E0AE5D90-8CD3-4F7A-8D29-EB8908659F51}" type="sibTrans" cxnId="{15A2AA88-45E2-4F86-9190-9B85F7C71FF9}">
      <dgm:prSet/>
      <dgm:spPr/>
      <dgm:t>
        <a:bodyPr/>
        <a:lstStyle/>
        <a:p>
          <a:endParaRPr lang="ru-RU"/>
        </a:p>
      </dgm:t>
    </dgm:pt>
    <dgm:pt modelId="{CB019242-5F80-4ED3-B285-BDCDE2FD0816}">
      <dgm:prSet phldrT="[Текст]"/>
      <dgm:spPr/>
      <dgm:t>
        <a:bodyPr/>
        <a:lstStyle/>
        <a:p>
          <a:r>
            <a:rPr lang="ru-RU" dirty="0" smtClean="0"/>
            <a:t>Наставники</a:t>
          </a:r>
          <a:endParaRPr lang="ru-RU" dirty="0"/>
        </a:p>
      </dgm:t>
    </dgm:pt>
    <dgm:pt modelId="{1A94710A-B3A9-4641-AB5E-BDEC7225E2F8}" type="parTrans" cxnId="{8D6BCCE9-2B10-400B-9FF9-F362F1F471B9}">
      <dgm:prSet/>
      <dgm:spPr/>
      <dgm:t>
        <a:bodyPr/>
        <a:lstStyle/>
        <a:p>
          <a:endParaRPr lang="ru-RU"/>
        </a:p>
      </dgm:t>
    </dgm:pt>
    <dgm:pt modelId="{CBDCEF75-BC8C-431F-958A-B84557317348}" type="sibTrans" cxnId="{8D6BCCE9-2B10-400B-9FF9-F362F1F471B9}">
      <dgm:prSet/>
      <dgm:spPr/>
      <dgm:t>
        <a:bodyPr/>
        <a:lstStyle/>
        <a:p>
          <a:endParaRPr lang="ru-RU"/>
        </a:p>
      </dgm:t>
    </dgm:pt>
    <dgm:pt modelId="{336892E0-166E-4A34-9FEC-47A6195ADAEE}">
      <dgm:prSet phldrT="[Текст]"/>
      <dgm:spPr/>
      <dgm:t>
        <a:bodyPr/>
        <a:lstStyle/>
        <a:p>
          <a:r>
            <a:rPr lang="ru-RU" dirty="0" smtClean="0"/>
            <a:t>Обучающиеся</a:t>
          </a:r>
          <a:endParaRPr lang="ru-RU" dirty="0"/>
        </a:p>
      </dgm:t>
    </dgm:pt>
    <dgm:pt modelId="{7FD701EF-1656-4CBB-A5E5-FB2846AE09BF}" type="parTrans" cxnId="{EBDE9D3A-AE5F-41AD-8E43-401A217AC592}">
      <dgm:prSet/>
      <dgm:spPr/>
      <dgm:t>
        <a:bodyPr/>
        <a:lstStyle/>
        <a:p>
          <a:endParaRPr lang="ru-RU"/>
        </a:p>
      </dgm:t>
    </dgm:pt>
    <dgm:pt modelId="{6CEC6555-AC3B-4714-B953-C3B52E1B5FCD}" type="sibTrans" cxnId="{EBDE9D3A-AE5F-41AD-8E43-401A217AC592}">
      <dgm:prSet/>
      <dgm:spPr/>
      <dgm:t>
        <a:bodyPr/>
        <a:lstStyle/>
        <a:p>
          <a:endParaRPr lang="ru-RU"/>
        </a:p>
      </dgm:t>
    </dgm:pt>
    <dgm:pt modelId="{6B179755-57E9-4077-9A57-7239F56DB279}">
      <dgm:prSet/>
      <dgm:spPr/>
      <dgm:t>
        <a:bodyPr/>
        <a:lstStyle/>
        <a:p>
          <a:r>
            <a:rPr lang="ru-RU" dirty="0" smtClean="0"/>
            <a:t>Педагоги</a:t>
          </a:r>
          <a:endParaRPr lang="ru-RU" dirty="0"/>
        </a:p>
      </dgm:t>
    </dgm:pt>
    <dgm:pt modelId="{397C1A67-F72E-44E0-B754-233DC470D9DB}" type="sibTrans" cxnId="{D7AB39F2-7D9C-4701-BBC5-A5493ADCB3E6}">
      <dgm:prSet/>
      <dgm:spPr/>
      <dgm:t>
        <a:bodyPr/>
        <a:lstStyle/>
        <a:p>
          <a:endParaRPr lang="ru-RU"/>
        </a:p>
      </dgm:t>
    </dgm:pt>
    <dgm:pt modelId="{90275857-7079-4F75-9326-3D5905CD373F}" type="parTrans" cxnId="{D7AB39F2-7D9C-4701-BBC5-A5493ADCB3E6}">
      <dgm:prSet/>
      <dgm:spPr/>
      <dgm:t>
        <a:bodyPr/>
        <a:lstStyle/>
        <a:p>
          <a:endParaRPr lang="ru-RU"/>
        </a:p>
      </dgm:t>
    </dgm:pt>
    <dgm:pt modelId="{0B97CA19-8084-4ED7-A16F-2D4B64741941}" type="pres">
      <dgm:prSet presAssocID="{61A94508-AC63-461F-8506-2D77E47662F7}" presName="Name0" presStyleCnt="0">
        <dgm:presLayoutVars>
          <dgm:dir/>
          <dgm:animLvl val="lvl"/>
          <dgm:resizeHandles val="exact"/>
        </dgm:presLayoutVars>
      </dgm:prSet>
      <dgm:spPr/>
    </dgm:pt>
    <dgm:pt modelId="{3FBE3D3E-6166-4936-925F-BA1165DF07F9}" type="pres">
      <dgm:prSet presAssocID="{76F15953-42F9-4C08-99B8-F63D22A60C15}" presName="Name8" presStyleCnt="0"/>
      <dgm:spPr/>
    </dgm:pt>
    <dgm:pt modelId="{34A24A7B-A50F-4D54-A395-4D0DE390F58C}" type="pres">
      <dgm:prSet presAssocID="{76F15953-42F9-4C08-99B8-F63D22A60C15}" presName="level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9CD9FA-282A-42C9-BBA0-B65DB1ED33F1}" type="pres">
      <dgm:prSet presAssocID="{76F15953-42F9-4C08-99B8-F63D22A60C1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84F485-A760-4826-96E2-6C087F7E185A}" type="pres">
      <dgm:prSet presAssocID="{CB019242-5F80-4ED3-B285-BDCDE2FD0816}" presName="Name8" presStyleCnt="0"/>
      <dgm:spPr/>
    </dgm:pt>
    <dgm:pt modelId="{3778B7DD-934C-4851-B8E9-47FBA5D55A3C}" type="pres">
      <dgm:prSet presAssocID="{CB019242-5F80-4ED3-B285-BDCDE2FD0816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E5008C-9B9F-4B4C-BF4B-C1313125C912}" type="pres">
      <dgm:prSet presAssocID="{CB019242-5F80-4ED3-B285-BDCDE2FD081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B81646-4B02-4DEA-9C5F-889AF6089D3C}" type="pres">
      <dgm:prSet presAssocID="{6B179755-57E9-4077-9A57-7239F56DB279}" presName="Name8" presStyleCnt="0"/>
      <dgm:spPr/>
    </dgm:pt>
    <dgm:pt modelId="{2654A8C6-5335-4451-B986-DAA8BC304707}" type="pres">
      <dgm:prSet presAssocID="{6B179755-57E9-4077-9A57-7239F56DB279}" presName="level" presStyleLbl="node1" presStyleIdx="2" presStyleCnt="4" custLinFactNeighborX="-413" custLinFactNeighborY="-263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31B3A6-696A-4AC6-A47D-ECC14DB82330}" type="pres">
      <dgm:prSet presAssocID="{6B179755-57E9-4077-9A57-7239F56DB27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BFAC31-84AE-47F8-9498-ECDBC3A92D88}" type="pres">
      <dgm:prSet presAssocID="{336892E0-166E-4A34-9FEC-47A6195ADAEE}" presName="Name8" presStyleCnt="0"/>
      <dgm:spPr/>
    </dgm:pt>
    <dgm:pt modelId="{1151907C-EB78-4AC3-A1FE-7B8796D339B0}" type="pres">
      <dgm:prSet presAssocID="{336892E0-166E-4A34-9FEC-47A6195ADAEE}" presName="level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8BFCC0-DA43-4AB8-B131-40235A33298E}" type="pres">
      <dgm:prSet presAssocID="{336892E0-166E-4A34-9FEC-47A6195ADAE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9ECFAD-7A33-41AE-8024-E4A3E7E2AF74}" type="presOf" srcId="{CB019242-5F80-4ED3-B285-BDCDE2FD0816}" destId="{5DE5008C-9B9F-4B4C-BF4B-C1313125C912}" srcOrd="1" destOrd="0" presId="urn:microsoft.com/office/officeart/2005/8/layout/pyramid3"/>
    <dgm:cxn modelId="{76ADE3EA-5855-4A4E-BAD5-56DC668C4989}" type="presOf" srcId="{CB019242-5F80-4ED3-B285-BDCDE2FD0816}" destId="{3778B7DD-934C-4851-B8E9-47FBA5D55A3C}" srcOrd="0" destOrd="0" presId="urn:microsoft.com/office/officeart/2005/8/layout/pyramid3"/>
    <dgm:cxn modelId="{8A37F882-96FB-4E83-A4F0-E7FB215F3A18}" type="presOf" srcId="{336892E0-166E-4A34-9FEC-47A6195ADAEE}" destId="{1151907C-EB78-4AC3-A1FE-7B8796D339B0}" srcOrd="0" destOrd="0" presId="urn:microsoft.com/office/officeart/2005/8/layout/pyramid3"/>
    <dgm:cxn modelId="{EBDE9D3A-AE5F-41AD-8E43-401A217AC592}" srcId="{61A94508-AC63-461F-8506-2D77E47662F7}" destId="{336892E0-166E-4A34-9FEC-47A6195ADAEE}" srcOrd="3" destOrd="0" parTransId="{7FD701EF-1656-4CBB-A5E5-FB2846AE09BF}" sibTransId="{6CEC6555-AC3B-4714-B953-C3B52E1B5FCD}"/>
    <dgm:cxn modelId="{15A2AA88-45E2-4F86-9190-9B85F7C71FF9}" srcId="{61A94508-AC63-461F-8506-2D77E47662F7}" destId="{76F15953-42F9-4C08-99B8-F63D22A60C15}" srcOrd="0" destOrd="0" parTransId="{9548533B-0894-4AF2-8A1B-9638458462D8}" sibTransId="{E0AE5D90-8CD3-4F7A-8D29-EB8908659F51}"/>
    <dgm:cxn modelId="{FB6FEEFC-0781-4E36-9ED3-AF3F6A2A3863}" type="presOf" srcId="{76F15953-42F9-4C08-99B8-F63D22A60C15}" destId="{34A24A7B-A50F-4D54-A395-4D0DE390F58C}" srcOrd="0" destOrd="0" presId="urn:microsoft.com/office/officeart/2005/8/layout/pyramid3"/>
    <dgm:cxn modelId="{91A0757C-DB81-442C-BB59-596399640D76}" type="presOf" srcId="{61A94508-AC63-461F-8506-2D77E47662F7}" destId="{0B97CA19-8084-4ED7-A16F-2D4B64741941}" srcOrd="0" destOrd="0" presId="urn:microsoft.com/office/officeart/2005/8/layout/pyramid3"/>
    <dgm:cxn modelId="{7D8FF0DD-8659-4C65-9156-DEF63BEF8218}" type="presOf" srcId="{6B179755-57E9-4077-9A57-7239F56DB279}" destId="{2654A8C6-5335-4451-B986-DAA8BC304707}" srcOrd="0" destOrd="0" presId="urn:microsoft.com/office/officeart/2005/8/layout/pyramid3"/>
    <dgm:cxn modelId="{50C435BB-B601-4238-AC70-4C35E97199E0}" type="presOf" srcId="{6B179755-57E9-4077-9A57-7239F56DB279}" destId="{6531B3A6-696A-4AC6-A47D-ECC14DB82330}" srcOrd="1" destOrd="0" presId="urn:microsoft.com/office/officeart/2005/8/layout/pyramid3"/>
    <dgm:cxn modelId="{A7905403-0EA7-49F2-A1D9-3820A0523506}" type="presOf" srcId="{76F15953-42F9-4C08-99B8-F63D22A60C15}" destId="{679CD9FA-282A-42C9-BBA0-B65DB1ED33F1}" srcOrd="1" destOrd="0" presId="urn:microsoft.com/office/officeart/2005/8/layout/pyramid3"/>
    <dgm:cxn modelId="{8D6BCCE9-2B10-400B-9FF9-F362F1F471B9}" srcId="{61A94508-AC63-461F-8506-2D77E47662F7}" destId="{CB019242-5F80-4ED3-B285-BDCDE2FD0816}" srcOrd="1" destOrd="0" parTransId="{1A94710A-B3A9-4641-AB5E-BDEC7225E2F8}" sibTransId="{CBDCEF75-BC8C-431F-958A-B84557317348}"/>
    <dgm:cxn modelId="{5E2C2A29-329F-44E9-B62D-088B698E5375}" type="presOf" srcId="{336892E0-166E-4A34-9FEC-47A6195ADAEE}" destId="{618BFCC0-DA43-4AB8-B131-40235A33298E}" srcOrd="1" destOrd="0" presId="urn:microsoft.com/office/officeart/2005/8/layout/pyramid3"/>
    <dgm:cxn modelId="{D7AB39F2-7D9C-4701-BBC5-A5493ADCB3E6}" srcId="{61A94508-AC63-461F-8506-2D77E47662F7}" destId="{6B179755-57E9-4077-9A57-7239F56DB279}" srcOrd="2" destOrd="0" parTransId="{90275857-7079-4F75-9326-3D5905CD373F}" sibTransId="{397C1A67-F72E-44E0-B754-233DC470D9DB}"/>
    <dgm:cxn modelId="{55EB230D-8E31-449D-A726-D32E3DAF932E}" type="presParOf" srcId="{0B97CA19-8084-4ED7-A16F-2D4B64741941}" destId="{3FBE3D3E-6166-4936-925F-BA1165DF07F9}" srcOrd="0" destOrd="0" presId="urn:microsoft.com/office/officeart/2005/8/layout/pyramid3"/>
    <dgm:cxn modelId="{028C22E8-79EE-447D-BBE4-7B46E6CEDF90}" type="presParOf" srcId="{3FBE3D3E-6166-4936-925F-BA1165DF07F9}" destId="{34A24A7B-A50F-4D54-A395-4D0DE390F58C}" srcOrd="0" destOrd="0" presId="urn:microsoft.com/office/officeart/2005/8/layout/pyramid3"/>
    <dgm:cxn modelId="{C2B15569-752A-4355-8561-3368CBCE4F6B}" type="presParOf" srcId="{3FBE3D3E-6166-4936-925F-BA1165DF07F9}" destId="{679CD9FA-282A-42C9-BBA0-B65DB1ED33F1}" srcOrd="1" destOrd="0" presId="urn:microsoft.com/office/officeart/2005/8/layout/pyramid3"/>
    <dgm:cxn modelId="{8603B148-CDEE-4CE5-BE99-7A9A71A3A7D8}" type="presParOf" srcId="{0B97CA19-8084-4ED7-A16F-2D4B64741941}" destId="{0184F485-A760-4826-96E2-6C087F7E185A}" srcOrd="1" destOrd="0" presId="urn:microsoft.com/office/officeart/2005/8/layout/pyramid3"/>
    <dgm:cxn modelId="{7CAA47D5-EA28-47E5-96F8-49DCE4797B9B}" type="presParOf" srcId="{0184F485-A760-4826-96E2-6C087F7E185A}" destId="{3778B7DD-934C-4851-B8E9-47FBA5D55A3C}" srcOrd="0" destOrd="0" presId="urn:microsoft.com/office/officeart/2005/8/layout/pyramid3"/>
    <dgm:cxn modelId="{270BE508-CCA8-4A87-B925-68ED026B19AE}" type="presParOf" srcId="{0184F485-A760-4826-96E2-6C087F7E185A}" destId="{5DE5008C-9B9F-4B4C-BF4B-C1313125C912}" srcOrd="1" destOrd="0" presId="urn:microsoft.com/office/officeart/2005/8/layout/pyramid3"/>
    <dgm:cxn modelId="{0CCC82B6-461D-46BB-87E2-28EFAFAE19B3}" type="presParOf" srcId="{0B97CA19-8084-4ED7-A16F-2D4B64741941}" destId="{D7B81646-4B02-4DEA-9C5F-889AF6089D3C}" srcOrd="2" destOrd="0" presId="urn:microsoft.com/office/officeart/2005/8/layout/pyramid3"/>
    <dgm:cxn modelId="{623ABDCE-4F3A-4BA1-BEEC-FF998A4E06EA}" type="presParOf" srcId="{D7B81646-4B02-4DEA-9C5F-889AF6089D3C}" destId="{2654A8C6-5335-4451-B986-DAA8BC304707}" srcOrd="0" destOrd="0" presId="urn:microsoft.com/office/officeart/2005/8/layout/pyramid3"/>
    <dgm:cxn modelId="{A836ABD7-F3F0-4D19-A1C4-D6684FEAEF82}" type="presParOf" srcId="{D7B81646-4B02-4DEA-9C5F-889AF6089D3C}" destId="{6531B3A6-696A-4AC6-A47D-ECC14DB82330}" srcOrd="1" destOrd="0" presId="urn:microsoft.com/office/officeart/2005/8/layout/pyramid3"/>
    <dgm:cxn modelId="{44F7C569-14EC-4722-8DDE-F558A57F6F63}" type="presParOf" srcId="{0B97CA19-8084-4ED7-A16F-2D4B64741941}" destId="{7EBFAC31-84AE-47F8-9498-ECDBC3A92D88}" srcOrd="3" destOrd="0" presId="urn:microsoft.com/office/officeart/2005/8/layout/pyramid3"/>
    <dgm:cxn modelId="{4C417305-499E-49C2-BE55-70743E2C2C2E}" type="presParOf" srcId="{7EBFAC31-84AE-47F8-9498-ECDBC3A92D88}" destId="{1151907C-EB78-4AC3-A1FE-7B8796D339B0}" srcOrd="0" destOrd="0" presId="urn:microsoft.com/office/officeart/2005/8/layout/pyramid3"/>
    <dgm:cxn modelId="{431712BE-07AB-488F-AED0-881C5EFDB27F}" type="presParOf" srcId="{7EBFAC31-84AE-47F8-9498-ECDBC3A92D88}" destId="{618BFCC0-DA43-4AB8-B131-40235A33298E}" srcOrd="1" destOrd="0" presId="urn:microsoft.com/office/officeart/2005/8/layout/pyramid3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B80846-8219-4882-85CE-4FA826F0C0BD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D63193A-4D31-4D2F-A25B-E23F412196BE}">
      <dgm:prSet phldrT="[Текст]" custT="1"/>
      <dgm:spPr/>
      <dgm:t>
        <a:bodyPr/>
        <a:lstStyle/>
        <a:p>
          <a:pPr algn="ctr"/>
          <a:r>
            <a:rPr lang="ru-RU" sz="1400" b="1" dirty="0" err="1" smtClean="0"/>
            <a:t>Тьюторы</a:t>
          </a:r>
          <a:r>
            <a:rPr lang="ru-RU" sz="1400" b="1" dirty="0" smtClean="0"/>
            <a:t> </a:t>
          </a:r>
        </a:p>
        <a:p>
          <a:pPr algn="ctr"/>
          <a:r>
            <a:rPr lang="ru-RU" sz="1400" b="1" dirty="0" smtClean="0"/>
            <a:t>по внедрению проекта ГТО </a:t>
          </a:r>
          <a:endParaRPr lang="ru-RU" sz="1400" b="1" dirty="0"/>
        </a:p>
      </dgm:t>
    </dgm:pt>
    <dgm:pt modelId="{0DD0B1A2-0447-4559-B612-80207C1D731E}" type="parTrans" cxnId="{F9AFD66D-FBC7-4FF6-AA0A-92544ABDF8B0}">
      <dgm:prSet/>
      <dgm:spPr/>
      <dgm:t>
        <a:bodyPr/>
        <a:lstStyle/>
        <a:p>
          <a:endParaRPr lang="ru-RU"/>
        </a:p>
      </dgm:t>
    </dgm:pt>
    <dgm:pt modelId="{6E576AEB-6E8C-4B5B-B930-1364BCF7E0F0}" type="sibTrans" cxnId="{F9AFD66D-FBC7-4FF6-AA0A-92544ABDF8B0}">
      <dgm:prSet/>
      <dgm:spPr/>
      <dgm:t>
        <a:bodyPr/>
        <a:lstStyle/>
        <a:p>
          <a:endParaRPr lang="ru-RU"/>
        </a:p>
      </dgm:t>
    </dgm:pt>
    <dgm:pt modelId="{002990F1-2C44-41C6-90AE-13E05FCE9FEF}">
      <dgm:prSet phldrT="[Текст]" custT="1"/>
      <dgm:spPr/>
      <dgm:t>
        <a:bodyPr/>
        <a:lstStyle/>
        <a:p>
          <a:pPr algn="l"/>
          <a:r>
            <a:rPr lang="ru-RU" sz="1100" b="1" dirty="0" smtClean="0"/>
            <a:t>Республиканский финал Фестиваля ГТО -командное 1 место;</a:t>
          </a:r>
          <a:endParaRPr lang="ru-RU" sz="1100" b="1" dirty="0"/>
        </a:p>
      </dgm:t>
    </dgm:pt>
    <dgm:pt modelId="{86BD7C4E-0B64-4549-B389-CC6500196ED0}" type="parTrans" cxnId="{D1CA7202-1C04-48FA-9171-756E96CF6776}">
      <dgm:prSet/>
      <dgm:spPr/>
      <dgm:t>
        <a:bodyPr/>
        <a:lstStyle/>
        <a:p>
          <a:endParaRPr lang="ru-RU"/>
        </a:p>
      </dgm:t>
    </dgm:pt>
    <dgm:pt modelId="{4A9C66AE-2D6C-450F-841C-257CF0FB6B00}" type="sibTrans" cxnId="{D1CA7202-1C04-48FA-9171-756E96CF6776}">
      <dgm:prSet/>
      <dgm:spPr/>
      <dgm:t>
        <a:bodyPr/>
        <a:lstStyle/>
        <a:p>
          <a:endParaRPr lang="ru-RU"/>
        </a:p>
      </dgm:t>
    </dgm:pt>
    <dgm:pt modelId="{94802A5B-F388-4175-B436-63C06D46873D}">
      <dgm:prSet phldrT="[Текст]" custT="1"/>
      <dgm:spPr/>
      <dgm:t>
        <a:bodyPr/>
        <a:lstStyle/>
        <a:p>
          <a:pPr algn="ctr"/>
          <a:endParaRPr lang="ru-RU" sz="1300" b="1" dirty="0" smtClean="0"/>
        </a:p>
        <a:p>
          <a:pPr algn="ctr"/>
          <a:r>
            <a:rPr lang="ru-RU" sz="1300" b="1" dirty="0" err="1" smtClean="0"/>
            <a:t>Тьюторы</a:t>
          </a:r>
          <a:r>
            <a:rPr lang="ru-RU" sz="1300" b="1" dirty="0" smtClean="0"/>
            <a:t> </a:t>
          </a:r>
        </a:p>
        <a:p>
          <a:pPr algn="ctr"/>
          <a:r>
            <a:rPr lang="ru-RU" sz="1300" b="1" dirty="0" smtClean="0"/>
            <a:t>по проекту «</a:t>
          </a:r>
          <a:r>
            <a:rPr lang="ru-RU" sz="1300" b="1" dirty="0" err="1" smtClean="0"/>
            <a:t>Семьеведение</a:t>
          </a:r>
          <a:r>
            <a:rPr lang="ru-RU" sz="1300" b="1" dirty="0" smtClean="0"/>
            <a:t>»</a:t>
          </a:r>
          <a:endParaRPr lang="ru-RU" sz="1300" b="1" dirty="0"/>
        </a:p>
      </dgm:t>
    </dgm:pt>
    <dgm:pt modelId="{7374A2BA-7D9E-453B-A66F-2E28D4EC6511}" type="parTrans" cxnId="{0045FDB6-43D5-4739-B065-7F2DC7E07B9E}">
      <dgm:prSet/>
      <dgm:spPr/>
      <dgm:t>
        <a:bodyPr/>
        <a:lstStyle/>
        <a:p>
          <a:endParaRPr lang="ru-RU"/>
        </a:p>
      </dgm:t>
    </dgm:pt>
    <dgm:pt modelId="{60950082-A1F8-43A4-89C4-529F96D17922}" type="sibTrans" cxnId="{0045FDB6-43D5-4739-B065-7F2DC7E07B9E}">
      <dgm:prSet/>
      <dgm:spPr/>
      <dgm:t>
        <a:bodyPr/>
        <a:lstStyle/>
        <a:p>
          <a:endParaRPr lang="ru-RU"/>
        </a:p>
      </dgm:t>
    </dgm:pt>
    <dgm:pt modelId="{40D87D9C-D0D0-4BCC-921E-44BF578A92DA}">
      <dgm:prSet phldrT="[Текст]" custT="1"/>
      <dgm:spPr/>
      <dgm:t>
        <a:bodyPr/>
        <a:lstStyle/>
        <a:p>
          <a:pPr algn="ctr"/>
          <a:r>
            <a:rPr lang="ru-RU" sz="1400" b="1" dirty="0" smtClean="0"/>
            <a:t>обучено 13  </a:t>
          </a:r>
          <a:r>
            <a:rPr lang="ru-RU" sz="1400" b="1" dirty="0" smtClean="0"/>
            <a:t>педагогов </a:t>
          </a:r>
          <a:r>
            <a:rPr lang="ru-RU" sz="1400" b="1" dirty="0" smtClean="0"/>
            <a:t>по ОО и  12 ДОУ.  </a:t>
          </a:r>
          <a:endParaRPr lang="ru-RU" sz="1400" b="1" dirty="0"/>
        </a:p>
      </dgm:t>
    </dgm:pt>
    <dgm:pt modelId="{14DEC442-5DD5-4378-9F46-DA027077EF7F}" type="parTrans" cxnId="{A38334DE-D890-4774-9F84-FECBD4998E24}">
      <dgm:prSet/>
      <dgm:spPr/>
      <dgm:t>
        <a:bodyPr/>
        <a:lstStyle/>
        <a:p>
          <a:endParaRPr lang="ru-RU"/>
        </a:p>
      </dgm:t>
    </dgm:pt>
    <dgm:pt modelId="{438B44FA-A971-4DE3-8069-9E574F628545}" type="sibTrans" cxnId="{A38334DE-D890-4774-9F84-FECBD4998E24}">
      <dgm:prSet/>
      <dgm:spPr/>
      <dgm:t>
        <a:bodyPr/>
        <a:lstStyle/>
        <a:p>
          <a:endParaRPr lang="ru-RU"/>
        </a:p>
      </dgm:t>
    </dgm:pt>
    <dgm:pt modelId="{A985CF31-3B82-48D2-A366-5373F86A4424}">
      <dgm:prSet phldrT="[Текст]" custT="1"/>
      <dgm:spPr/>
      <dgm:t>
        <a:bodyPr/>
        <a:lstStyle/>
        <a:p>
          <a:r>
            <a:rPr lang="ru-RU" sz="1800" b="1" dirty="0" err="1" smtClean="0"/>
            <a:t>Тьюторы</a:t>
          </a:r>
          <a:r>
            <a:rPr lang="ru-RU" sz="1800" b="1" dirty="0" smtClean="0"/>
            <a:t>-наставники </a:t>
          </a:r>
          <a:endParaRPr lang="ru-RU" sz="1800" b="1" dirty="0"/>
        </a:p>
      </dgm:t>
    </dgm:pt>
    <dgm:pt modelId="{81CDCEF2-0C23-4807-A33C-B72CBB7BDDBA}" type="parTrans" cxnId="{26FBD530-A666-4935-BA85-4D7A400ED7B7}">
      <dgm:prSet/>
      <dgm:spPr/>
      <dgm:t>
        <a:bodyPr/>
        <a:lstStyle/>
        <a:p>
          <a:endParaRPr lang="ru-RU"/>
        </a:p>
      </dgm:t>
    </dgm:pt>
    <dgm:pt modelId="{28063FFD-9F5E-4844-9C5C-FB2F83C69AA2}" type="sibTrans" cxnId="{26FBD530-A666-4935-BA85-4D7A400ED7B7}">
      <dgm:prSet/>
      <dgm:spPr/>
      <dgm:t>
        <a:bodyPr/>
        <a:lstStyle/>
        <a:p>
          <a:endParaRPr lang="ru-RU"/>
        </a:p>
      </dgm:t>
    </dgm:pt>
    <dgm:pt modelId="{B8234C68-12FF-4A48-A150-82E73152CDF1}">
      <dgm:prSet/>
      <dgm:spPr/>
      <dgm:t>
        <a:bodyPr/>
        <a:lstStyle/>
        <a:p>
          <a:endParaRPr lang="ru-RU"/>
        </a:p>
      </dgm:t>
    </dgm:pt>
    <dgm:pt modelId="{9FCC31A3-5926-4471-978E-DDCD9393FD7F}" type="parTrans" cxnId="{DBB2163B-CB88-48EB-BBC1-6E88066AB3E9}">
      <dgm:prSet/>
      <dgm:spPr/>
      <dgm:t>
        <a:bodyPr/>
        <a:lstStyle/>
        <a:p>
          <a:endParaRPr lang="ru-RU"/>
        </a:p>
      </dgm:t>
    </dgm:pt>
    <dgm:pt modelId="{7880715B-3550-4DED-A89A-7FCDB1C958F3}" type="sibTrans" cxnId="{DBB2163B-CB88-48EB-BBC1-6E88066AB3E9}">
      <dgm:prSet/>
      <dgm:spPr/>
      <dgm:t>
        <a:bodyPr/>
        <a:lstStyle/>
        <a:p>
          <a:endParaRPr lang="ru-RU"/>
        </a:p>
      </dgm:t>
    </dgm:pt>
    <dgm:pt modelId="{C53E47AE-1710-47BD-AB2D-86590E1E8423}">
      <dgm:prSet custT="1"/>
      <dgm:spPr/>
      <dgm:t>
        <a:bodyPr/>
        <a:lstStyle/>
        <a:p>
          <a:endParaRPr lang="ru-RU" sz="1200"/>
        </a:p>
      </dgm:t>
    </dgm:pt>
    <dgm:pt modelId="{407D8150-C7C1-4C7B-AD14-B26E0E7D3BFA}" type="parTrans" cxnId="{1BA10A0C-B6FF-43B6-B147-B8951B1625ED}">
      <dgm:prSet/>
      <dgm:spPr/>
      <dgm:t>
        <a:bodyPr/>
        <a:lstStyle/>
        <a:p>
          <a:endParaRPr lang="ru-RU"/>
        </a:p>
      </dgm:t>
    </dgm:pt>
    <dgm:pt modelId="{C3B476D6-DEE1-4760-B8D6-D0DD82621342}" type="sibTrans" cxnId="{1BA10A0C-B6FF-43B6-B147-B8951B1625ED}">
      <dgm:prSet/>
      <dgm:spPr/>
      <dgm:t>
        <a:bodyPr/>
        <a:lstStyle/>
        <a:p>
          <a:endParaRPr lang="ru-RU"/>
        </a:p>
      </dgm:t>
    </dgm:pt>
    <dgm:pt modelId="{96F266D6-E9AE-495D-B6E6-7A438207E187}">
      <dgm:prSet phldrT="[Текст]" custT="1"/>
      <dgm:spPr/>
      <dgm:t>
        <a:bodyPr/>
        <a:lstStyle/>
        <a:p>
          <a:r>
            <a:rPr lang="ru-RU" sz="1800" b="1" dirty="0" err="1" smtClean="0"/>
            <a:t>Тьюторы</a:t>
          </a:r>
          <a:r>
            <a:rPr lang="ru-RU" sz="1800" b="1" dirty="0" smtClean="0"/>
            <a:t>  ЦОР</a:t>
          </a:r>
          <a:endParaRPr lang="ru-RU" sz="1800" b="1" dirty="0"/>
        </a:p>
      </dgm:t>
    </dgm:pt>
    <dgm:pt modelId="{5E6579C6-E3C9-4B4B-AED6-7383272E0F88}" type="parTrans" cxnId="{4577775C-C538-472A-8C53-2818C9A22ECA}">
      <dgm:prSet/>
      <dgm:spPr/>
      <dgm:t>
        <a:bodyPr/>
        <a:lstStyle/>
        <a:p>
          <a:endParaRPr lang="ru-RU"/>
        </a:p>
      </dgm:t>
    </dgm:pt>
    <dgm:pt modelId="{295CF915-6A2D-4E7B-81B1-8904D2CE984D}" type="sibTrans" cxnId="{4577775C-C538-472A-8C53-2818C9A22ECA}">
      <dgm:prSet/>
      <dgm:spPr/>
      <dgm:t>
        <a:bodyPr/>
        <a:lstStyle/>
        <a:p>
          <a:endParaRPr lang="ru-RU"/>
        </a:p>
      </dgm:t>
    </dgm:pt>
    <dgm:pt modelId="{34B4927B-CD90-4423-80F0-4D0F588F0197}" type="pres">
      <dgm:prSet presAssocID="{75B80846-8219-4882-85CE-4FA826F0C0B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F720801-A7C9-4944-96D8-8B75098DA995}" type="pres">
      <dgm:prSet presAssocID="{75B80846-8219-4882-85CE-4FA826F0C0BD}" presName="fgShape" presStyleLbl="fgShp" presStyleIdx="0" presStyleCnt="1"/>
      <dgm:spPr/>
    </dgm:pt>
    <dgm:pt modelId="{89011398-8D23-4731-AF16-2B84FB1382C9}" type="pres">
      <dgm:prSet presAssocID="{75B80846-8219-4882-85CE-4FA826F0C0BD}" presName="linComp" presStyleCnt="0"/>
      <dgm:spPr/>
    </dgm:pt>
    <dgm:pt modelId="{0A8FE96B-F042-4D80-B3A2-2C2F87E834F7}" type="pres">
      <dgm:prSet presAssocID="{5D63193A-4D31-4D2F-A25B-E23F412196BE}" presName="compNode" presStyleCnt="0"/>
      <dgm:spPr/>
    </dgm:pt>
    <dgm:pt modelId="{8C766597-3D76-4095-9DD3-032C625F38BA}" type="pres">
      <dgm:prSet presAssocID="{5D63193A-4D31-4D2F-A25B-E23F412196BE}" presName="bkgdShape" presStyleLbl="node1" presStyleIdx="0" presStyleCnt="6"/>
      <dgm:spPr/>
      <dgm:t>
        <a:bodyPr/>
        <a:lstStyle/>
        <a:p>
          <a:endParaRPr lang="ru-RU"/>
        </a:p>
      </dgm:t>
    </dgm:pt>
    <dgm:pt modelId="{98F84B04-47C6-496B-AF5E-96EF0DA0B411}" type="pres">
      <dgm:prSet presAssocID="{5D63193A-4D31-4D2F-A25B-E23F412196BE}" presName="nodeTx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E709F1-418B-4628-B0DB-94A775133ACA}" type="pres">
      <dgm:prSet presAssocID="{5D63193A-4D31-4D2F-A25B-E23F412196BE}" presName="invisiNode" presStyleLbl="node1" presStyleIdx="0" presStyleCnt="6"/>
      <dgm:spPr/>
    </dgm:pt>
    <dgm:pt modelId="{5199674C-96B8-4A74-B261-C8E09E4FC70B}" type="pres">
      <dgm:prSet presAssocID="{5D63193A-4D31-4D2F-A25B-E23F412196BE}" presName="imagNode" presStyleLbl="fgImgPlac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ru-RU"/>
        </a:p>
      </dgm:t>
    </dgm:pt>
    <dgm:pt modelId="{706B3588-7D7E-4C79-AF00-1E254D1427B3}" type="pres">
      <dgm:prSet presAssocID="{6E576AEB-6E8C-4B5B-B930-1364BCF7E0F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95F8C20-E822-47C6-8575-DC9ECCC3F771}" type="pres">
      <dgm:prSet presAssocID="{B8234C68-12FF-4A48-A150-82E73152CDF1}" presName="compNode" presStyleCnt="0"/>
      <dgm:spPr/>
    </dgm:pt>
    <dgm:pt modelId="{74B6BC71-707F-4E30-9EDA-DBB9BF3FB4F9}" type="pres">
      <dgm:prSet presAssocID="{B8234C68-12FF-4A48-A150-82E73152CDF1}" presName="bkgdShape" presStyleLbl="node1" presStyleIdx="1" presStyleCnt="6"/>
      <dgm:spPr/>
      <dgm:t>
        <a:bodyPr/>
        <a:lstStyle/>
        <a:p>
          <a:endParaRPr lang="ru-RU"/>
        </a:p>
      </dgm:t>
    </dgm:pt>
    <dgm:pt modelId="{757B9D88-5147-44D7-933C-76549CE12BE0}" type="pres">
      <dgm:prSet presAssocID="{B8234C68-12FF-4A48-A150-82E73152CDF1}" presName="nodeTx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166106-952D-43CB-8872-87C2F0FB86DD}" type="pres">
      <dgm:prSet presAssocID="{B8234C68-12FF-4A48-A150-82E73152CDF1}" presName="invisiNode" presStyleLbl="node1" presStyleIdx="1" presStyleCnt="6"/>
      <dgm:spPr/>
    </dgm:pt>
    <dgm:pt modelId="{56A51083-45AF-4FF6-9ED6-5AD0729CAE33}" type="pres">
      <dgm:prSet presAssocID="{B8234C68-12FF-4A48-A150-82E73152CDF1}" presName="imagNode" presStyleLbl="fgImgPlace1" presStyleIdx="1" presStyleCnt="6" custScaleX="96588" custScaleY="96768" custLinFactNeighborX="-3368" custLinFactNeighborY="4731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  <dgm:t>
        <a:bodyPr/>
        <a:lstStyle/>
        <a:p>
          <a:endParaRPr lang="ru-RU"/>
        </a:p>
      </dgm:t>
    </dgm:pt>
    <dgm:pt modelId="{D86709C8-2192-41E5-A2D1-8FBF1A956E4C}" type="pres">
      <dgm:prSet presAssocID="{7880715B-3550-4DED-A89A-7FCDB1C958F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C4F87C0-3C72-432A-974D-28AB14082061}" type="pres">
      <dgm:prSet presAssocID="{C53E47AE-1710-47BD-AB2D-86590E1E8423}" presName="compNode" presStyleCnt="0"/>
      <dgm:spPr/>
    </dgm:pt>
    <dgm:pt modelId="{07396258-1859-48D3-A78A-8668828E8EB4}" type="pres">
      <dgm:prSet presAssocID="{C53E47AE-1710-47BD-AB2D-86590E1E8423}" presName="bkgdShape" presStyleLbl="node1" presStyleIdx="2" presStyleCnt="6" custScaleX="103623"/>
      <dgm:spPr/>
      <dgm:t>
        <a:bodyPr/>
        <a:lstStyle/>
        <a:p>
          <a:endParaRPr lang="ru-RU"/>
        </a:p>
      </dgm:t>
    </dgm:pt>
    <dgm:pt modelId="{A1C0C1D6-E938-4D8F-9CF0-E8B2EFB52721}" type="pres">
      <dgm:prSet presAssocID="{C53E47AE-1710-47BD-AB2D-86590E1E8423}" presName="nodeTx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3ED050-3D8E-4FEF-8CBA-597F5B25CD6F}" type="pres">
      <dgm:prSet presAssocID="{C53E47AE-1710-47BD-AB2D-86590E1E8423}" presName="invisiNode" presStyleLbl="node1" presStyleIdx="2" presStyleCnt="6"/>
      <dgm:spPr/>
    </dgm:pt>
    <dgm:pt modelId="{29E5EF16-BDC2-4F10-A20D-211E309B6EB9}" type="pres">
      <dgm:prSet presAssocID="{C53E47AE-1710-47BD-AB2D-86590E1E8423}" presName="imagNode" presStyleLbl="fgImgPlace1" presStyleIdx="2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  <dgm:t>
        <a:bodyPr/>
        <a:lstStyle/>
        <a:p>
          <a:endParaRPr lang="ru-RU"/>
        </a:p>
      </dgm:t>
    </dgm:pt>
    <dgm:pt modelId="{70FD3B00-F839-4C9F-A4CC-FD11744BF191}" type="pres">
      <dgm:prSet presAssocID="{C3B476D6-DEE1-4760-B8D6-D0DD8262134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76B172B-4E31-4B3A-95D7-50D67B77183C}" type="pres">
      <dgm:prSet presAssocID="{94802A5B-F388-4175-B436-63C06D46873D}" presName="compNode" presStyleCnt="0"/>
      <dgm:spPr/>
    </dgm:pt>
    <dgm:pt modelId="{00C91EA1-9A4E-46B6-BF65-9913F7D50666}" type="pres">
      <dgm:prSet presAssocID="{94802A5B-F388-4175-B436-63C06D46873D}" presName="bkgdShape" presStyleLbl="node1" presStyleIdx="3" presStyleCnt="6"/>
      <dgm:spPr/>
      <dgm:t>
        <a:bodyPr/>
        <a:lstStyle/>
        <a:p>
          <a:endParaRPr lang="ru-RU"/>
        </a:p>
      </dgm:t>
    </dgm:pt>
    <dgm:pt modelId="{00BEE86E-2551-4AC2-8DA8-376D008EE58A}" type="pres">
      <dgm:prSet presAssocID="{94802A5B-F388-4175-B436-63C06D46873D}" presName="nodeTx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8A40E9-7D85-40E6-AEF5-1676B65A9C43}" type="pres">
      <dgm:prSet presAssocID="{94802A5B-F388-4175-B436-63C06D46873D}" presName="invisiNode" presStyleLbl="node1" presStyleIdx="3" presStyleCnt="6"/>
      <dgm:spPr/>
    </dgm:pt>
    <dgm:pt modelId="{B46630B8-5730-4EAC-96E6-4C9DDCECFF81}" type="pres">
      <dgm:prSet presAssocID="{94802A5B-F388-4175-B436-63C06D46873D}" presName="imagNode" presStyleLbl="fgImgPlace1" presStyleIdx="3" presStyleCnt="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8000" b="-18000"/>
          </a:stretch>
        </a:blipFill>
      </dgm:spPr>
      <dgm:t>
        <a:bodyPr/>
        <a:lstStyle/>
        <a:p>
          <a:endParaRPr lang="ru-RU"/>
        </a:p>
      </dgm:t>
    </dgm:pt>
    <dgm:pt modelId="{F6A370FD-27B9-4192-96C8-2F2A62A39F93}" type="pres">
      <dgm:prSet presAssocID="{60950082-A1F8-43A4-89C4-529F96D1792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5492C66-5978-44ED-BAE6-9D6D22FF7B41}" type="pres">
      <dgm:prSet presAssocID="{A985CF31-3B82-48D2-A366-5373F86A4424}" presName="compNode" presStyleCnt="0"/>
      <dgm:spPr/>
    </dgm:pt>
    <dgm:pt modelId="{A0F5669E-7480-4BDF-9F9E-66A130FEC841}" type="pres">
      <dgm:prSet presAssocID="{A985CF31-3B82-48D2-A366-5373F86A4424}" presName="bkgdShape" presStyleLbl="node1" presStyleIdx="4" presStyleCnt="6"/>
      <dgm:spPr/>
      <dgm:t>
        <a:bodyPr/>
        <a:lstStyle/>
        <a:p>
          <a:endParaRPr lang="ru-RU"/>
        </a:p>
      </dgm:t>
    </dgm:pt>
    <dgm:pt modelId="{30BFC837-E367-4BBF-B45A-A9AE4720B1C2}" type="pres">
      <dgm:prSet presAssocID="{A985CF31-3B82-48D2-A366-5373F86A4424}" presName="nodeTx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DE9155-DA1F-4169-8290-B25DA007E7F6}" type="pres">
      <dgm:prSet presAssocID="{A985CF31-3B82-48D2-A366-5373F86A4424}" presName="invisiNode" presStyleLbl="node1" presStyleIdx="4" presStyleCnt="6"/>
      <dgm:spPr/>
    </dgm:pt>
    <dgm:pt modelId="{AC292F7F-E893-4177-BB14-85607FC1A69C}" type="pres">
      <dgm:prSet presAssocID="{A985CF31-3B82-48D2-A366-5373F86A4424}" presName="imagNode" presStyleLbl="fgImgPlace1" presStyleIdx="4" presStyleCnt="6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293FA8C-C5B2-49BE-939E-A48996FDBB1A}" type="pres">
      <dgm:prSet presAssocID="{28063FFD-9F5E-4844-9C5C-FB2F83C69AA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1EA4ADB-9B9D-4629-9EEC-DE4C7F8A992C}" type="pres">
      <dgm:prSet presAssocID="{96F266D6-E9AE-495D-B6E6-7A438207E187}" presName="compNode" presStyleCnt="0"/>
      <dgm:spPr/>
    </dgm:pt>
    <dgm:pt modelId="{319FADF8-DA6C-4EAB-8DB2-DDCFD59D86FB}" type="pres">
      <dgm:prSet presAssocID="{96F266D6-E9AE-495D-B6E6-7A438207E187}" presName="bkgdShape" presStyleLbl="node1" presStyleIdx="5" presStyleCnt="6"/>
      <dgm:spPr/>
      <dgm:t>
        <a:bodyPr/>
        <a:lstStyle/>
        <a:p>
          <a:endParaRPr lang="ru-RU"/>
        </a:p>
      </dgm:t>
    </dgm:pt>
    <dgm:pt modelId="{7A3DB9BF-61A9-4CA2-A281-ED422691D498}" type="pres">
      <dgm:prSet presAssocID="{96F266D6-E9AE-495D-B6E6-7A438207E187}" presName="nodeTx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7B1215-D6E2-41B7-9812-B2BC6FFD22D2}" type="pres">
      <dgm:prSet presAssocID="{96F266D6-E9AE-495D-B6E6-7A438207E187}" presName="invisiNode" presStyleLbl="node1" presStyleIdx="5" presStyleCnt="6"/>
      <dgm:spPr/>
    </dgm:pt>
    <dgm:pt modelId="{2B772EAD-9E05-4B92-8BA3-B3799FF816C0}" type="pres">
      <dgm:prSet presAssocID="{96F266D6-E9AE-495D-B6E6-7A438207E187}" presName="imagNode" presStyleLbl="fgImgPlace1" presStyleIdx="5" presStyleCnt="6" custLinFactNeighborX="1673" custLinFactNeighborY="2551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49D8B13A-31E0-4092-B00E-5FB4AF8CB00D}" type="presOf" srcId="{40D87D9C-D0D0-4BCC-921E-44BF578A92DA}" destId="{00C91EA1-9A4E-46B6-BF65-9913F7D50666}" srcOrd="0" destOrd="1" presId="urn:microsoft.com/office/officeart/2005/8/layout/hList7"/>
    <dgm:cxn modelId="{FEF57B8A-9231-46AF-92D0-BCB1DA406F8B}" type="presOf" srcId="{5D63193A-4D31-4D2F-A25B-E23F412196BE}" destId="{8C766597-3D76-4095-9DD3-032C625F38BA}" srcOrd="0" destOrd="0" presId="urn:microsoft.com/office/officeart/2005/8/layout/hList7"/>
    <dgm:cxn modelId="{A3B05EB0-D919-438E-BB0E-D0D968ACDB90}" type="presOf" srcId="{7880715B-3550-4DED-A89A-7FCDB1C958F3}" destId="{D86709C8-2192-41E5-A2D1-8FBF1A956E4C}" srcOrd="0" destOrd="0" presId="urn:microsoft.com/office/officeart/2005/8/layout/hList7"/>
    <dgm:cxn modelId="{399CF68F-1796-4073-8785-59709A95E4B6}" type="presOf" srcId="{C53E47AE-1710-47BD-AB2D-86590E1E8423}" destId="{A1C0C1D6-E938-4D8F-9CF0-E8B2EFB52721}" srcOrd="1" destOrd="0" presId="urn:microsoft.com/office/officeart/2005/8/layout/hList7"/>
    <dgm:cxn modelId="{0D2F7ADE-221B-4FEC-88C1-40A3A43371E0}" type="presOf" srcId="{40D87D9C-D0D0-4BCC-921E-44BF578A92DA}" destId="{00BEE86E-2551-4AC2-8DA8-376D008EE58A}" srcOrd="1" destOrd="1" presId="urn:microsoft.com/office/officeart/2005/8/layout/hList7"/>
    <dgm:cxn modelId="{ECF30F0F-9CC7-4489-A442-A68B1158AA99}" type="presOf" srcId="{002990F1-2C44-41C6-90AE-13E05FCE9FEF}" destId="{8C766597-3D76-4095-9DD3-032C625F38BA}" srcOrd="0" destOrd="1" presId="urn:microsoft.com/office/officeart/2005/8/layout/hList7"/>
    <dgm:cxn modelId="{A38334DE-D890-4774-9F84-FECBD4998E24}" srcId="{94802A5B-F388-4175-B436-63C06D46873D}" destId="{40D87D9C-D0D0-4BCC-921E-44BF578A92DA}" srcOrd="0" destOrd="0" parTransId="{14DEC442-5DD5-4378-9F46-DA027077EF7F}" sibTransId="{438B44FA-A971-4DE3-8069-9E574F628545}"/>
    <dgm:cxn modelId="{E3E79005-CBF6-40C3-A04D-5804B733317D}" type="presOf" srcId="{B8234C68-12FF-4A48-A150-82E73152CDF1}" destId="{74B6BC71-707F-4E30-9EDA-DBB9BF3FB4F9}" srcOrd="0" destOrd="0" presId="urn:microsoft.com/office/officeart/2005/8/layout/hList7"/>
    <dgm:cxn modelId="{AF72F83B-34E0-4859-BAE3-38B28E7EFC4F}" type="presOf" srcId="{A985CF31-3B82-48D2-A366-5373F86A4424}" destId="{A0F5669E-7480-4BDF-9F9E-66A130FEC841}" srcOrd="0" destOrd="0" presId="urn:microsoft.com/office/officeart/2005/8/layout/hList7"/>
    <dgm:cxn modelId="{BE718931-E733-407F-8B08-D25BF9BA0B47}" type="presOf" srcId="{C53E47AE-1710-47BD-AB2D-86590E1E8423}" destId="{07396258-1859-48D3-A78A-8668828E8EB4}" srcOrd="0" destOrd="0" presId="urn:microsoft.com/office/officeart/2005/8/layout/hList7"/>
    <dgm:cxn modelId="{74D06F67-D1A8-4622-9E1F-8E6FBC80CB2A}" type="presOf" srcId="{B8234C68-12FF-4A48-A150-82E73152CDF1}" destId="{757B9D88-5147-44D7-933C-76549CE12BE0}" srcOrd="1" destOrd="0" presId="urn:microsoft.com/office/officeart/2005/8/layout/hList7"/>
    <dgm:cxn modelId="{1BA10A0C-B6FF-43B6-B147-B8951B1625ED}" srcId="{75B80846-8219-4882-85CE-4FA826F0C0BD}" destId="{C53E47AE-1710-47BD-AB2D-86590E1E8423}" srcOrd="2" destOrd="0" parTransId="{407D8150-C7C1-4C7B-AD14-B26E0E7D3BFA}" sibTransId="{C3B476D6-DEE1-4760-B8D6-D0DD82621342}"/>
    <dgm:cxn modelId="{D8759732-4D04-4D30-97B2-DA44FB56E2FD}" type="presOf" srcId="{C3B476D6-DEE1-4760-B8D6-D0DD82621342}" destId="{70FD3B00-F839-4C9F-A4CC-FD11744BF191}" srcOrd="0" destOrd="0" presId="urn:microsoft.com/office/officeart/2005/8/layout/hList7"/>
    <dgm:cxn modelId="{23887214-32B2-4BD4-85AB-915BB354060D}" type="presOf" srcId="{60950082-A1F8-43A4-89C4-529F96D17922}" destId="{F6A370FD-27B9-4192-96C8-2F2A62A39F93}" srcOrd="0" destOrd="0" presId="urn:microsoft.com/office/officeart/2005/8/layout/hList7"/>
    <dgm:cxn modelId="{75775A11-80DC-421B-9F05-2F7D8905894E}" type="presOf" srcId="{002990F1-2C44-41C6-90AE-13E05FCE9FEF}" destId="{98F84B04-47C6-496B-AF5E-96EF0DA0B411}" srcOrd="1" destOrd="1" presId="urn:microsoft.com/office/officeart/2005/8/layout/hList7"/>
    <dgm:cxn modelId="{85E07853-E895-4672-827A-18920B3B4DB0}" type="presOf" srcId="{5D63193A-4D31-4D2F-A25B-E23F412196BE}" destId="{98F84B04-47C6-496B-AF5E-96EF0DA0B411}" srcOrd="1" destOrd="0" presId="urn:microsoft.com/office/officeart/2005/8/layout/hList7"/>
    <dgm:cxn modelId="{F9AFD66D-FBC7-4FF6-AA0A-92544ABDF8B0}" srcId="{75B80846-8219-4882-85CE-4FA826F0C0BD}" destId="{5D63193A-4D31-4D2F-A25B-E23F412196BE}" srcOrd="0" destOrd="0" parTransId="{0DD0B1A2-0447-4559-B612-80207C1D731E}" sibTransId="{6E576AEB-6E8C-4B5B-B930-1364BCF7E0F0}"/>
    <dgm:cxn modelId="{248E0763-1E78-4275-B014-5BF1CE46D72C}" type="presOf" srcId="{96F266D6-E9AE-495D-B6E6-7A438207E187}" destId="{7A3DB9BF-61A9-4CA2-A281-ED422691D498}" srcOrd="1" destOrd="0" presId="urn:microsoft.com/office/officeart/2005/8/layout/hList7"/>
    <dgm:cxn modelId="{0045FDB6-43D5-4739-B065-7F2DC7E07B9E}" srcId="{75B80846-8219-4882-85CE-4FA826F0C0BD}" destId="{94802A5B-F388-4175-B436-63C06D46873D}" srcOrd="3" destOrd="0" parTransId="{7374A2BA-7D9E-453B-A66F-2E28D4EC6511}" sibTransId="{60950082-A1F8-43A4-89C4-529F96D17922}"/>
    <dgm:cxn modelId="{26FBD530-A666-4935-BA85-4D7A400ED7B7}" srcId="{75B80846-8219-4882-85CE-4FA826F0C0BD}" destId="{A985CF31-3B82-48D2-A366-5373F86A4424}" srcOrd="4" destOrd="0" parTransId="{81CDCEF2-0C23-4807-A33C-B72CBB7BDDBA}" sibTransId="{28063FFD-9F5E-4844-9C5C-FB2F83C69AA2}"/>
    <dgm:cxn modelId="{27F61487-7933-44A4-B403-678FAB0D7C14}" type="presOf" srcId="{96F266D6-E9AE-495D-B6E6-7A438207E187}" destId="{319FADF8-DA6C-4EAB-8DB2-DDCFD59D86FB}" srcOrd="0" destOrd="0" presId="urn:microsoft.com/office/officeart/2005/8/layout/hList7"/>
    <dgm:cxn modelId="{DBB2163B-CB88-48EB-BBC1-6E88066AB3E9}" srcId="{75B80846-8219-4882-85CE-4FA826F0C0BD}" destId="{B8234C68-12FF-4A48-A150-82E73152CDF1}" srcOrd="1" destOrd="0" parTransId="{9FCC31A3-5926-4471-978E-DDCD9393FD7F}" sibTransId="{7880715B-3550-4DED-A89A-7FCDB1C958F3}"/>
    <dgm:cxn modelId="{4577775C-C538-472A-8C53-2818C9A22ECA}" srcId="{75B80846-8219-4882-85CE-4FA826F0C0BD}" destId="{96F266D6-E9AE-495D-B6E6-7A438207E187}" srcOrd="5" destOrd="0" parTransId="{5E6579C6-E3C9-4B4B-AED6-7383272E0F88}" sibTransId="{295CF915-6A2D-4E7B-81B1-8904D2CE984D}"/>
    <dgm:cxn modelId="{96C60565-2D64-4730-B1C0-7D3CBA8E9076}" type="presOf" srcId="{94802A5B-F388-4175-B436-63C06D46873D}" destId="{00BEE86E-2551-4AC2-8DA8-376D008EE58A}" srcOrd="1" destOrd="0" presId="urn:microsoft.com/office/officeart/2005/8/layout/hList7"/>
    <dgm:cxn modelId="{B6CDD18D-DC8F-4EE2-8F16-1E8DC3C2E337}" type="presOf" srcId="{94802A5B-F388-4175-B436-63C06D46873D}" destId="{00C91EA1-9A4E-46B6-BF65-9913F7D50666}" srcOrd="0" destOrd="0" presId="urn:microsoft.com/office/officeart/2005/8/layout/hList7"/>
    <dgm:cxn modelId="{A895C5DA-2457-44E2-8A33-AA0254E7C692}" type="presOf" srcId="{75B80846-8219-4882-85CE-4FA826F0C0BD}" destId="{34B4927B-CD90-4423-80F0-4D0F588F0197}" srcOrd="0" destOrd="0" presId="urn:microsoft.com/office/officeart/2005/8/layout/hList7"/>
    <dgm:cxn modelId="{098D63BF-F4DF-4650-A438-26492108B799}" type="presOf" srcId="{28063FFD-9F5E-4844-9C5C-FB2F83C69AA2}" destId="{0293FA8C-C5B2-49BE-939E-A48996FDBB1A}" srcOrd="0" destOrd="0" presId="urn:microsoft.com/office/officeart/2005/8/layout/hList7"/>
    <dgm:cxn modelId="{D1CA7202-1C04-48FA-9171-756E96CF6776}" srcId="{5D63193A-4D31-4D2F-A25B-E23F412196BE}" destId="{002990F1-2C44-41C6-90AE-13E05FCE9FEF}" srcOrd="0" destOrd="0" parTransId="{86BD7C4E-0B64-4549-B389-CC6500196ED0}" sibTransId="{4A9C66AE-2D6C-450F-841C-257CF0FB6B00}"/>
    <dgm:cxn modelId="{67352306-1EA5-4A83-B6EF-973337ED4EE7}" type="presOf" srcId="{6E576AEB-6E8C-4B5B-B930-1364BCF7E0F0}" destId="{706B3588-7D7E-4C79-AF00-1E254D1427B3}" srcOrd="0" destOrd="0" presId="urn:microsoft.com/office/officeart/2005/8/layout/hList7"/>
    <dgm:cxn modelId="{AFA07373-57EF-4B30-8425-7719505C6D8B}" type="presOf" srcId="{A985CF31-3B82-48D2-A366-5373F86A4424}" destId="{30BFC837-E367-4BBF-B45A-A9AE4720B1C2}" srcOrd="1" destOrd="0" presId="urn:microsoft.com/office/officeart/2005/8/layout/hList7"/>
    <dgm:cxn modelId="{0765D2DF-ECFC-4B63-ADD8-41817130D176}" type="presParOf" srcId="{34B4927B-CD90-4423-80F0-4D0F588F0197}" destId="{9F720801-A7C9-4944-96D8-8B75098DA995}" srcOrd="0" destOrd="0" presId="urn:microsoft.com/office/officeart/2005/8/layout/hList7"/>
    <dgm:cxn modelId="{D76A55B4-B75D-42F2-82DF-E30AA3337190}" type="presParOf" srcId="{34B4927B-CD90-4423-80F0-4D0F588F0197}" destId="{89011398-8D23-4731-AF16-2B84FB1382C9}" srcOrd="1" destOrd="0" presId="urn:microsoft.com/office/officeart/2005/8/layout/hList7"/>
    <dgm:cxn modelId="{DA68322B-CFDA-4547-A7C0-478EFABB6FB1}" type="presParOf" srcId="{89011398-8D23-4731-AF16-2B84FB1382C9}" destId="{0A8FE96B-F042-4D80-B3A2-2C2F87E834F7}" srcOrd="0" destOrd="0" presId="urn:microsoft.com/office/officeart/2005/8/layout/hList7"/>
    <dgm:cxn modelId="{CD62177F-FF82-428D-A24A-5C97B81ADA1C}" type="presParOf" srcId="{0A8FE96B-F042-4D80-B3A2-2C2F87E834F7}" destId="{8C766597-3D76-4095-9DD3-032C625F38BA}" srcOrd="0" destOrd="0" presId="urn:microsoft.com/office/officeart/2005/8/layout/hList7"/>
    <dgm:cxn modelId="{078FA7B2-3167-4672-BE2A-843E6EE20BCC}" type="presParOf" srcId="{0A8FE96B-F042-4D80-B3A2-2C2F87E834F7}" destId="{98F84B04-47C6-496B-AF5E-96EF0DA0B411}" srcOrd="1" destOrd="0" presId="urn:microsoft.com/office/officeart/2005/8/layout/hList7"/>
    <dgm:cxn modelId="{A41F63BD-8C16-4D02-8176-461CE71EF299}" type="presParOf" srcId="{0A8FE96B-F042-4D80-B3A2-2C2F87E834F7}" destId="{80E709F1-418B-4628-B0DB-94A775133ACA}" srcOrd="2" destOrd="0" presId="urn:microsoft.com/office/officeart/2005/8/layout/hList7"/>
    <dgm:cxn modelId="{B801D84E-9A8C-443A-9C22-0B61F11AE354}" type="presParOf" srcId="{0A8FE96B-F042-4D80-B3A2-2C2F87E834F7}" destId="{5199674C-96B8-4A74-B261-C8E09E4FC70B}" srcOrd="3" destOrd="0" presId="urn:microsoft.com/office/officeart/2005/8/layout/hList7"/>
    <dgm:cxn modelId="{0853910C-96F3-4012-B9D1-429D665FFC48}" type="presParOf" srcId="{89011398-8D23-4731-AF16-2B84FB1382C9}" destId="{706B3588-7D7E-4C79-AF00-1E254D1427B3}" srcOrd="1" destOrd="0" presId="urn:microsoft.com/office/officeart/2005/8/layout/hList7"/>
    <dgm:cxn modelId="{ABA9040C-E023-4B9C-A30B-9769C6309C93}" type="presParOf" srcId="{89011398-8D23-4731-AF16-2B84FB1382C9}" destId="{F95F8C20-E822-47C6-8575-DC9ECCC3F771}" srcOrd="2" destOrd="0" presId="urn:microsoft.com/office/officeart/2005/8/layout/hList7"/>
    <dgm:cxn modelId="{902E3430-C8D9-4081-A58B-37B1C60FBC4B}" type="presParOf" srcId="{F95F8C20-E822-47C6-8575-DC9ECCC3F771}" destId="{74B6BC71-707F-4E30-9EDA-DBB9BF3FB4F9}" srcOrd="0" destOrd="0" presId="urn:microsoft.com/office/officeart/2005/8/layout/hList7"/>
    <dgm:cxn modelId="{1278437E-8EAF-4268-8A2A-5E9659B62209}" type="presParOf" srcId="{F95F8C20-E822-47C6-8575-DC9ECCC3F771}" destId="{757B9D88-5147-44D7-933C-76549CE12BE0}" srcOrd="1" destOrd="0" presId="urn:microsoft.com/office/officeart/2005/8/layout/hList7"/>
    <dgm:cxn modelId="{71F510BC-EC73-45EC-A8FD-850F963ADEB0}" type="presParOf" srcId="{F95F8C20-E822-47C6-8575-DC9ECCC3F771}" destId="{1D166106-952D-43CB-8872-87C2F0FB86DD}" srcOrd="2" destOrd="0" presId="urn:microsoft.com/office/officeart/2005/8/layout/hList7"/>
    <dgm:cxn modelId="{009DAD4C-67B9-41D5-BD14-1937AA922B34}" type="presParOf" srcId="{F95F8C20-E822-47C6-8575-DC9ECCC3F771}" destId="{56A51083-45AF-4FF6-9ED6-5AD0729CAE33}" srcOrd="3" destOrd="0" presId="urn:microsoft.com/office/officeart/2005/8/layout/hList7"/>
    <dgm:cxn modelId="{7A1B4BB0-141B-4F89-8E25-884F742E909F}" type="presParOf" srcId="{89011398-8D23-4731-AF16-2B84FB1382C9}" destId="{D86709C8-2192-41E5-A2D1-8FBF1A956E4C}" srcOrd="3" destOrd="0" presId="urn:microsoft.com/office/officeart/2005/8/layout/hList7"/>
    <dgm:cxn modelId="{F7AD21E2-4493-4411-95F0-70F21A1324C9}" type="presParOf" srcId="{89011398-8D23-4731-AF16-2B84FB1382C9}" destId="{BC4F87C0-3C72-432A-974D-28AB14082061}" srcOrd="4" destOrd="0" presId="urn:microsoft.com/office/officeart/2005/8/layout/hList7"/>
    <dgm:cxn modelId="{4F73B1FE-3E90-424C-81F2-6301A9E9DA78}" type="presParOf" srcId="{BC4F87C0-3C72-432A-974D-28AB14082061}" destId="{07396258-1859-48D3-A78A-8668828E8EB4}" srcOrd="0" destOrd="0" presId="urn:microsoft.com/office/officeart/2005/8/layout/hList7"/>
    <dgm:cxn modelId="{EB17BFB1-8BE3-4E86-BC76-D5165F0EFE8C}" type="presParOf" srcId="{BC4F87C0-3C72-432A-974D-28AB14082061}" destId="{A1C0C1D6-E938-4D8F-9CF0-E8B2EFB52721}" srcOrd="1" destOrd="0" presId="urn:microsoft.com/office/officeart/2005/8/layout/hList7"/>
    <dgm:cxn modelId="{6179EEEE-8F82-4E8C-9AAA-D72EF2D072EC}" type="presParOf" srcId="{BC4F87C0-3C72-432A-974D-28AB14082061}" destId="{D63ED050-3D8E-4FEF-8CBA-597F5B25CD6F}" srcOrd="2" destOrd="0" presId="urn:microsoft.com/office/officeart/2005/8/layout/hList7"/>
    <dgm:cxn modelId="{91E8712E-CFC6-4F06-93BB-002108F43DDD}" type="presParOf" srcId="{BC4F87C0-3C72-432A-974D-28AB14082061}" destId="{29E5EF16-BDC2-4F10-A20D-211E309B6EB9}" srcOrd="3" destOrd="0" presId="urn:microsoft.com/office/officeart/2005/8/layout/hList7"/>
    <dgm:cxn modelId="{9B6847C1-8CF9-4473-A3F9-630EA96B73CB}" type="presParOf" srcId="{89011398-8D23-4731-AF16-2B84FB1382C9}" destId="{70FD3B00-F839-4C9F-A4CC-FD11744BF191}" srcOrd="5" destOrd="0" presId="urn:microsoft.com/office/officeart/2005/8/layout/hList7"/>
    <dgm:cxn modelId="{BE062D34-DC01-43BC-8C6F-2BD38DABDF55}" type="presParOf" srcId="{89011398-8D23-4731-AF16-2B84FB1382C9}" destId="{776B172B-4E31-4B3A-95D7-50D67B77183C}" srcOrd="6" destOrd="0" presId="urn:microsoft.com/office/officeart/2005/8/layout/hList7"/>
    <dgm:cxn modelId="{089DFB1A-1368-4E95-871E-EA4E066ABE87}" type="presParOf" srcId="{776B172B-4E31-4B3A-95D7-50D67B77183C}" destId="{00C91EA1-9A4E-46B6-BF65-9913F7D50666}" srcOrd="0" destOrd="0" presId="urn:microsoft.com/office/officeart/2005/8/layout/hList7"/>
    <dgm:cxn modelId="{4158F9E9-90A8-4A83-8F6D-3105FA00ABE7}" type="presParOf" srcId="{776B172B-4E31-4B3A-95D7-50D67B77183C}" destId="{00BEE86E-2551-4AC2-8DA8-376D008EE58A}" srcOrd="1" destOrd="0" presId="urn:microsoft.com/office/officeart/2005/8/layout/hList7"/>
    <dgm:cxn modelId="{14C4FED7-88AE-4BAB-A11F-CB2393E372F9}" type="presParOf" srcId="{776B172B-4E31-4B3A-95D7-50D67B77183C}" destId="{888A40E9-7D85-40E6-AEF5-1676B65A9C43}" srcOrd="2" destOrd="0" presId="urn:microsoft.com/office/officeart/2005/8/layout/hList7"/>
    <dgm:cxn modelId="{297E372D-588D-4024-BFA6-F11D86C6C07E}" type="presParOf" srcId="{776B172B-4E31-4B3A-95D7-50D67B77183C}" destId="{B46630B8-5730-4EAC-96E6-4C9DDCECFF81}" srcOrd="3" destOrd="0" presId="urn:microsoft.com/office/officeart/2005/8/layout/hList7"/>
    <dgm:cxn modelId="{704BE043-DFFC-4054-A347-977E67AFEFBF}" type="presParOf" srcId="{89011398-8D23-4731-AF16-2B84FB1382C9}" destId="{F6A370FD-27B9-4192-96C8-2F2A62A39F93}" srcOrd="7" destOrd="0" presId="urn:microsoft.com/office/officeart/2005/8/layout/hList7"/>
    <dgm:cxn modelId="{C3247B47-D7C6-4772-B0D6-43C82471865B}" type="presParOf" srcId="{89011398-8D23-4731-AF16-2B84FB1382C9}" destId="{35492C66-5978-44ED-BAE6-9D6D22FF7B41}" srcOrd="8" destOrd="0" presId="urn:microsoft.com/office/officeart/2005/8/layout/hList7"/>
    <dgm:cxn modelId="{DF4E876E-5F9B-421E-8BDF-324C524D5672}" type="presParOf" srcId="{35492C66-5978-44ED-BAE6-9D6D22FF7B41}" destId="{A0F5669E-7480-4BDF-9F9E-66A130FEC841}" srcOrd="0" destOrd="0" presId="urn:microsoft.com/office/officeart/2005/8/layout/hList7"/>
    <dgm:cxn modelId="{2C742F32-529C-47D3-BE6A-E1CD86285390}" type="presParOf" srcId="{35492C66-5978-44ED-BAE6-9D6D22FF7B41}" destId="{30BFC837-E367-4BBF-B45A-A9AE4720B1C2}" srcOrd="1" destOrd="0" presId="urn:microsoft.com/office/officeart/2005/8/layout/hList7"/>
    <dgm:cxn modelId="{63E8B70C-8CBF-475A-A10A-1547B1F00C10}" type="presParOf" srcId="{35492C66-5978-44ED-BAE6-9D6D22FF7B41}" destId="{79DE9155-DA1F-4169-8290-B25DA007E7F6}" srcOrd="2" destOrd="0" presId="urn:microsoft.com/office/officeart/2005/8/layout/hList7"/>
    <dgm:cxn modelId="{1E8E08AF-71FB-40B9-9475-B1F438C073B5}" type="presParOf" srcId="{35492C66-5978-44ED-BAE6-9D6D22FF7B41}" destId="{AC292F7F-E893-4177-BB14-85607FC1A69C}" srcOrd="3" destOrd="0" presId="urn:microsoft.com/office/officeart/2005/8/layout/hList7"/>
    <dgm:cxn modelId="{AEE5CBE2-DC01-49A8-89C4-2A264C7F19F0}" type="presParOf" srcId="{89011398-8D23-4731-AF16-2B84FB1382C9}" destId="{0293FA8C-C5B2-49BE-939E-A48996FDBB1A}" srcOrd="9" destOrd="0" presId="urn:microsoft.com/office/officeart/2005/8/layout/hList7"/>
    <dgm:cxn modelId="{FFC96134-D58D-4EED-A0C4-68DC76FC3445}" type="presParOf" srcId="{89011398-8D23-4731-AF16-2B84FB1382C9}" destId="{C1EA4ADB-9B9D-4629-9EEC-DE4C7F8A992C}" srcOrd="10" destOrd="0" presId="urn:microsoft.com/office/officeart/2005/8/layout/hList7"/>
    <dgm:cxn modelId="{9C2852FA-9F49-46B4-A0C5-804257487C52}" type="presParOf" srcId="{C1EA4ADB-9B9D-4629-9EEC-DE4C7F8A992C}" destId="{319FADF8-DA6C-4EAB-8DB2-DDCFD59D86FB}" srcOrd="0" destOrd="0" presId="urn:microsoft.com/office/officeart/2005/8/layout/hList7"/>
    <dgm:cxn modelId="{CED4AA9A-4B2E-4F8F-BC0F-49A8FC7128FD}" type="presParOf" srcId="{C1EA4ADB-9B9D-4629-9EEC-DE4C7F8A992C}" destId="{7A3DB9BF-61A9-4CA2-A281-ED422691D498}" srcOrd="1" destOrd="0" presId="urn:microsoft.com/office/officeart/2005/8/layout/hList7"/>
    <dgm:cxn modelId="{921DCBDB-26D0-4A2A-87AF-E12E0ACDC903}" type="presParOf" srcId="{C1EA4ADB-9B9D-4629-9EEC-DE4C7F8A992C}" destId="{857B1215-D6E2-41B7-9812-B2BC6FFD22D2}" srcOrd="2" destOrd="0" presId="urn:microsoft.com/office/officeart/2005/8/layout/hList7"/>
    <dgm:cxn modelId="{C8E94A08-B1B6-468B-A459-720980C377F4}" type="presParOf" srcId="{C1EA4ADB-9B9D-4629-9EEC-DE4C7F8A992C}" destId="{2B772EAD-9E05-4B92-8BA3-B3799FF816C0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24A7B-A50F-4D54-A395-4D0DE390F58C}">
      <dsp:nvSpPr>
        <dsp:cNvPr id="0" name=""/>
        <dsp:cNvSpPr/>
      </dsp:nvSpPr>
      <dsp:spPr>
        <a:xfrm rot="10800000">
          <a:off x="0" y="0"/>
          <a:ext cx="8712968" cy="1368152"/>
        </a:xfrm>
        <a:prstGeom prst="trapezoid">
          <a:avLst>
            <a:gd name="adj" fmla="val 79605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Методисты</a:t>
          </a:r>
          <a:endParaRPr lang="ru-RU" sz="2700" kern="1200" dirty="0"/>
        </a:p>
      </dsp:txBody>
      <dsp:txXfrm rot="-10800000">
        <a:off x="1524769" y="0"/>
        <a:ext cx="5663429" cy="1368152"/>
      </dsp:txXfrm>
    </dsp:sp>
    <dsp:sp modelId="{3778B7DD-934C-4851-B8E9-47FBA5D55A3C}">
      <dsp:nvSpPr>
        <dsp:cNvPr id="0" name=""/>
        <dsp:cNvSpPr/>
      </dsp:nvSpPr>
      <dsp:spPr>
        <a:xfrm rot="10800000">
          <a:off x="1089120" y="1368152"/>
          <a:ext cx="6534726" cy="1368152"/>
        </a:xfrm>
        <a:prstGeom prst="trapezoid">
          <a:avLst>
            <a:gd name="adj" fmla="val 79605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Наставники</a:t>
          </a:r>
          <a:endParaRPr lang="ru-RU" sz="2700" kern="1200" dirty="0"/>
        </a:p>
      </dsp:txBody>
      <dsp:txXfrm rot="-10800000">
        <a:off x="2232698" y="1368152"/>
        <a:ext cx="4247571" cy="1368152"/>
      </dsp:txXfrm>
    </dsp:sp>
    <dsp:sp modelId="{2654A8C6-5335-4451-B986-DAA8BC304707}">
      <dsp:nvSpPr>
        <dsp:cNvPr id="0" name=""/>
        <dsp:cNvSpPr/>
      </dsp:nvSpPr>
      <dsp:spPr>
        <a:xfrm rot="10800000">
          <a:off x="2160249" y="2700294"/>
          <a:ext cx="4356484" cy="1368152"/>
        </a:xfrm>
        <a:prstGeom prst="trapezoid">
          <a:avLst>
            <a:gd name="adj" fmla="val 79605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Педагоги</a:t>
          </a:r>
          <a:endParaRPr lang="ru-RU" sz="2700" kern="1200" dirty="0"/>
        </a:p>
      </dsp:txBody>
      <dsp:txXfrm rot="-10800000">
        <a:off x="2922634" y="2700294"/>
        <a:ext cx="2831714" cy="1368152"/>
      </dsp:txXfrm>
    </dsp:sp>
    <dsp:sp modelId="{1151907C-EB78-4AC3-A1FE-7B8796D339B0}">
      <dsp:nvSpPr>
        <dsp:cNvPr id="0" name=""/>
        <dsp:cNvSpPr/>
      </dsp:nvSpPr>
      <dsp:spPr>
        <a:xfrm rot="10800000">
          <a:off x="3267363" y="4104456"/>
          <a:ext cx="2178242" cy="1368152"/>
        </a:xfrm>
        <a:prstGeom prst="trapezoid">
          <a:avLst>
            <a:gd name="adj" fmla="val 79605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Обучающиеся</a:t>
          </a:r>
          <a:endParaRPr lang="ru-RU" sz="2700" kern="1200" dirty="0"/>
        </a:p>
      </dsp:txBody>
      <dsp:txXfrm rot="-10800000">
        <a:off x="3267363" y="4104456"/>
        <a:ext cx="2178242" cy="13681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766597-3D76-4095-9DD3-032C625F38BA}">
      <dsp:nvSpPr>
        <dsp:cNvPr id="0" name=""/>
        <dsp:cNvSpPr/>
      </dsp:nvSpPr>
      <dsp:spPr>
        <a:xfrm>
          <a:off x="798" y="0"/>
          <a:ext cx="1477863" cy="52565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1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/>
            <a:t>Тьюторы</a:t>
          </a:r>
          <a:r>
            <a:rPr lang="ru-RU" sz="1400" b="1" kern="1200" dirty="0" smtClean="0"/>
            <a:t>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по внедрению проекта ГТО </a:t>
          </a:r>
          <a:endParaRPr lang="ru-RU" sz="14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/>
            <a:t>Республиканский финал Фестиваля ГТО -командное 1 место;</a:t>
          </a:r>
          <a:endParaRPr lang="ru-RU" sz="1100" b="1" kern="1200" dirty="0"/>
        </a:p>
      </dsp:txBody>
      <dsp:txXfrm>
        <a:off x="798" y="2102633"/>
        <a:ext cx="1477863" cy="2102633"/>
      </dsp:txXfrm>
    </dsp:sp>
    <dsp:sp modelId="{5199674C-96B8-4A74-B261-C8E09E4FC70B}">
      <dsp:nvSpPr>
        <dsp:cNvPr id="0" name=""/>
        <dsp:cNvSpPr/>
      </dsp:nvSpPr>
      <dsp:spPr>
        <a:xfrm>
          <a:off x="45134" y="315395"/>
          <a:ext cx="1389191" cy="175044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B6BC71-707F-4E30-9EDA-DBB9BF3FB4F9}">
      <dsp:nvSpPr>
        <dsp:cNvPr id="0" name=""/>
        <dsp:cNvSpPr/>
      </dsp:nvSpPr>
      <dsp:spPr>
        <a:xfrm>
          <a:off x="1522998" y="0"/>
          <a:ext cx="1477863" cy="52565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1522998" y="2102633"/>
        <a:ext cx="1477863" cy="2102633"/>
      </dsp:txXfrm>
    </dsp:sp>
    <dsp:sp modelId="{56A51083-45AF-4FF6-9ED6-5AD0729CAE33}">
      <dsp:nvSpPr>
        <dsp:cNvPr id="0" name=""/>
        <dsp:cNvSpPr/>
      </dsp:nvSpPr>
      <dsp:spPr>
        <a:xfrm>
          <a:off x="1544245" y="426495"/>
          <a:ext cx="1341792" cy="169386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396258-1859-48D3-A78A-8668828E8EB4}">
      <dsp:nvSpPr>
        <dsp:cNvPr id="0" name=""/>
        <dsp:cNvSpPr/>
      </dsp:nvSpPr>
      <dsp:spPr>
        <a:xfrm>
          <a:off x="3045197" y="0"/>
          <a:ext cx="1531406" cy="52565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3045197" y="2102633"/>
        <a:ext cx="1531406" cy="2102633"/>
      </dsp:txXfrm>
    </dsp:sp>
    <dsp:sp modelId="{29E5EF16-BDC2-4F10-A20D-211E309B6EB9}">
      <dsp:nvSpPr>
        <dsp:cNvPr id="0" name=""/>
        <dsp:cNvSpPr/>
      </dsp:nvSpPr>
      <dsp:spPr>
        <a:xfrm>
          <a:off x="3116304" y="315395"/>
          <a:ext cx="1389191" cy="1750442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C91EA1-9A4E-46B6-BF65-9913F7D50666}">
      <dsp:nvSpPr>
        <dsp:cNvPr id="0" name=""/>
        <dsp:cNvSpPr/>
      </dsp:nvSpPr>
      <dsp:spPr>
        <a:xfrm>
          <a:off x="4620939" y="0"/>
          <a:ext cx="1477863" cy="52565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t" anchorCtr="1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b="1" kern="1200" dirty="0" smtClean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err="1" smtClean="0"/>
            <a:t>Тьюторы</a:t>
          </a:r>
          <a:r>
            <a:rPr lang="ru-RU" sz="1300" b="1" kern="1200" dirty="0" smtClean="0"/>
            <a:t>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по проекту «</a:t>
          </a:r>
          <a:r>
            <a:rPr lang="ru-RU" sz="1300" b="1" kern="1200" dirty="0" err="1" smtClean="0"/>
            <a:t>Семьеведение</a:t>
          </a:r>
          <a:r>
            <a:rPr lang="ru-RU" sz="1300" b="1" kern="1200" dirty="0" smtClean="0"/>
            <a:t>»</a:t>
          </a:r>
          <a:endParaRPr lang="ru-RU" sz="1300" b="1" kern="120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/>
            <a:t>обучено 13  </a:t>
          </a:r>
          <a:r>
            <a:rPr lang="ru-RU" sz="1400" b="1" kern="1200" dirty="0" smtClean="0"/>
            <a:t>педагогов </a:t>
          </a:r>
          <a:r>
            <a:rPr lang="ru-RU" sz="1400" b="1" kern="1200" dirty="0" smtClean="0"/>
            <a:t>по ОО и  12 ДОУ.  </a:t>
          </a:r>
          <a:endParaRPr lang="ru-RU" sz="1400" b="1" kern="1200" dirty="0"/>
        </a:p>
      </dsp:txBody>
      <dsp:txXfrm>
        <a:off x="4620939" y="2102633"/>
        <a:ext cx="1477863" cy="2102633"/>
      </dsp:txXfrm>
    </dsp:sp>
    <dsp:sp modelId="{B46630B8-5730-4EAC-96E6-4C9DDCECFF81}">
      <dsp:nvSpPr>
        <dsp:cNvPr id="0" name=""/>
        <dsp:cNvSpPr/>
      </dsp:nvSpPr>
      <dsp:spPr>
        <a:xfrm>
          <a:off x="4665275" y="315395"/>
          <a:ext cx="1389191" cy="1750442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8000" b="-1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F5669E-7480-4BDF-9F9E-66A130FEC841}">
      <dsp:nvSpPr>
        <dsp:cNvPr id="0" name=""/>
        <dsp:cNvSpPr/>
      </dsp:nvSpPr>
      <dsp:spPr>
        <a:xfrm>
          <a:off x="6143138" y="0"/>
          <a:ext cx="1477863" cy="52565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/>
            <a:t>Тьюторы</a:t>
          </a:r>
          <a:r>
            <a:rPr lang="ru-RU" sz="1800" b="1" kern="1200" dirty="0" smtClean="0"/>
            <a:t>-наставники </a:t>
          </a:r>
          <a:endParaRPr lang="ru-RU" sz="1800" b="1" kern="1200" dirty="0"/>
        </a:p>
      </dsp:txBody>
      <dsp:txXfrm>
        <a:off x="6143138" y="2102633"/>
        <a:ext cx="1477863" cy="2102633"/>
      </dsp:txXfrm>
    </dsp:sp>
    <dsp:sp modelId="{AC292F7F-E893-4177-BB14-85607FC1A69C}">
      <dsp:nvSpPr>
        <dsp:cNvPr id="0" name=""/>
        <dsp:cNvSpPr/>
      </dsp:nvSpPr>
      <dsp:spPr>
        <a:xfrm>
          <a:off x="6187474" y="315395"/>
          <a:ext cx="1389191" cy="1750442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9FADF8-DA6C-4EAB-8DB2-DDCFD59D86FB}">
      <dsp:nvSpPr>
        <dsp:cNvPr id="0" name=""/>
        <dsp:cNvSpPr/>
      </dsp:nvSpPr>
      <dsp:spPr>
        <a:xfrm>
          <a:off x="7665337" y="0"/>
          <a:ext cx="1477863" cy="52565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/>
            <a:t>Тьюторы</a:t>
          </a:r>
          <a:r>
            <a:rPr lang="ru-RU" sz="1800" b="1" kern="1200" dirty="0" smtClean="0"/>
            <a:t>  ЦОР</a:t>
          </a:r>
          <a:endParaRPr lang="ru-RU" sz="1800" b="1" kern="1200" dirty="0"/>
        </a:p>
      </dsp:txBody>
      <dsp:txXfrm>
        <a:off x="7665337" y="2102633"/>
        <a:ext cx="1477863" cy="2102633"/>
      </dsp:txXfrm>
    </dsp:sp>
    <dsp:sp modelId="{2B772EAD-9E05-4B92-8BA3-B3799FF816C0}">
      <dsp:nvSpPr>
        <dsp:cNvPr id="0" name=""/>
        <dsp:cNvSpPr/>
      </dsp:nvSpPr>
      <dsp:spPr>
        <a:xfrm>
          <a:off x="7732914" y="360048"/>
          <a:ext cx="1389191" cy="1750442"/>
        </a:xfrm>
        <a:prstGeom prst="ellipse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720801-A7C9-4944-96D8-8B75098DA995}">
      <dsp:nvSpPr>
        <dsp:cNvPr id="0" name=""/>
        <dsp:cNvSpPr/>
      </dsp:nvSpPr>
      <dsp:spPr>
        <a:xfrm>
          <a:off x="365759" y="4205267"/>
          <a:ext cx="8412480" cy="788487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1451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C6E010-9F59-4151-A13D-A49DD3FF12F2}" type="datetimeFigureOut">
              <a:rPr lang="ru-RU" smtClean="0"/>
              <a:t>05.08.2020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1451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E5DFC-B7ED-4BCB-9FD6-0A675A3C0FC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38627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1451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13A1AD-174B-43F3-95B9-EC99838D3CD7}" type="datetimeFigureOut">
              <a:rPr lang="ru-RU" smtClean="0"/>
              <a:t>05.08.2020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96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1451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532B58-ADC1-493F-A623-B764F94097E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4515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Основные задачи методической службы по вопросам сопровождения выявления и развития одаренных детей:</a:t>
            </a:r>
          </a:p>
          <a:p>
            <a:r>
              <a:rPr lang="ru-RU" sz="1200" dirty="0" smtClean="0"/>
              <a:t>1. Совершенствовать работу по выявлению, поддержке и сопровождению одаренных школьников, повысить эффективность участия обучающихся района на республиканском этапе Всероссийской и республиканской олимпиад школьников</a:t>
            </a:r>
          </a:p>
          <a:p>
            <a:pPr lvl="0"/>
            <a:r>
              <a:rPr lang="ru-RU" sz="1200" dirty="0" smtClean="0"/>
              <a:t>2. Активизировать работу по развитию олимпиадного движения среди обучающихся  общеобразовательных организаций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Целенаправленно осуществлялось методическое сопровождение районных мероприятий, конкурсов и соревнований по выявлению детской одарённости. Проводилась работа по вовлечению обучающихся в региональные и всероссийские он-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лайн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конкурсы, олимпиады.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2019-2020 году работа с одаренными детьми велась по направлениям: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-выявление одаренных детей путем проведения олимпиад, конкурсов, научно-практических конференций;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-поддержка одаренных детей: проведение новогодней елки для одаренных детей, чествование  одаренных детей с участием Главы.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CF6AD-79BA-4F96-8BD2-DCEC0C5EAB6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260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Учителям - предметникам необходимо вести в системе работу с одаренными детьми, выявляя их на начальной ступени обучения, руководителям РМО организовать обсуждение вопросов, связанных с подготовкой учащихся к олимпиадам.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решения этих задач педагоги, подготовившие победителей и призеров в текущем году и имеющих стабильный положительный опыт подготовки обучающихся- победителей и призеров олимпиад, привлекаются </a:t>
            </a:r>
            <a:r>
              <a:rPr lang="ru-RU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 проведению практикумов и обучающих занятий с педагогами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В рамках таких занятий  они решают типичные олимпиадные задания по учебному предмету и вырабатывают стратегии выполнения тех или иных олимпиадных заданий.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CF6AD-79BA-4F96-8BD2-DCEC0C5EAB6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00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Недостаточно только привлечь молодых специалистов в район, но важно мотивировать их  к дальнейшей продуктивной работе в школе. Важно держать в поле зрения каждого молодого педагога, оказывая всемерную поддержку и необходимую помощь, грамотную  организацию профессиональной адаптации молодого педагога к учебно-воспитательной среде.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 этой целью педагоги-наставники провели для молодых педагогов мастер-классы, круглые столы, тренинги  и обучающие семинары.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Занятия «Школы молодого педагога» проводились 1-2 раза в четверть в разных формах: проблемные семинары, деловые игры, дискуссии, открытые уроки. Программа и план работы основаны на изучении затруднений учителей. Тематика заседаний направлена на изучение структуры урока с применением системно -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деятельностного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метода. В ходе заседаний молодые педагоги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знакомились со структурой урока, в рамках практической части разрабатывали каждый этап урока, приводили примеры из опыта работы.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CF6AD-79BA-4F96-8BD2-DCEC0C5EAB6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508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Межрегиональная конференция «Взаимодействие школы и ВУЗа как механизм профессиональной социализации молодых специалистов в условиях  современного образования» на базе МБОУ «Лицей №2» состоялась 13 марта 2020 года. В ней приняли участие сотрудники ИРО РТ, преподаватели </a:t>
            </a:r>
            <a:r>
              <a:rPr lang="ru-RU" sz="1200" b="0" dirty="0" err="1" smtClean="0">
                <a:latin typeface="Times New Roman" pitchFamily="18" charset="0"/>
                <a:cs typeface="Times New Roman" pitchFamily="18" charset="0"/>
              </a:rPr>
              <a:t>УлГПУ</a:t>
            </a: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, руководители школ, методисты, учителя и молодые педагоги.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CF6AD-79BA-4F96-8BD2-DCEC0C5EAB6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454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dirty="0" smtClean="0">
                <a:solidFill>
                  <a:srgbClr val="7030A0"/>
                </a:solidFill>
                <a:effectLst/>
              </a:rPr>
              <a:t>Фестиваль учителей-</a:t>
            </a:r>
            <a:r>
              <a:rPr lang="ru-RU" sz="1200" b="0" dirty="0" err="1" smtClean="0">
                <a:solidFill>
                  <a:srgbClr val="7030A0"/>
                </a:solidFill>
                <a:effectLst/>
              </a:rPr>
              <a:t>грантополучателей</a:t>
            </a:r>
            <a:r>
              <a:rPr lang="ru-RU" sz="1200" b="0" dirty="0" smtClean="0">
                <a:solidFill>
                  <a:srgbClr val="7030A0"/>
                </a:solidFill>
                <a:effectLst/>
              </a:rPr>
              <a:t>  </a:t>
            </a:r>
            <a:r>
              <a:rPr lang="ru-RU" sz="1200" b="0" i="1" dirty="0" smtClean="0">
                <a:solidFill>
                  <a:srgbClr val="7030A0"/>
                </a:solidFill>
                <a:effectLst/>
              </a:rPr>
              <a:t>«Учитель современной школы: профессиональный рост и карьера» состоялся 6 декабря 2019 года.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соответствии с положением о гранте, педагоги в течение учебного года  внедряли в педагогическую практику  свои проекты, связанные с актуальной проблемой образования в Буинском МР:  подготовка одаренных детей к олимпиадам,  разработка дидактических материалов для подготовки к ГИА  и другие.   </a:t>
            </a:r>
          </a:p>
          <a:p>
            <a:r>
              <a:rPr lang="ru-RU" sz="1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CF6AD-79BA-4F96-8BD2-DCEC0C5EAB6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25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Одним из результатов деятельности методической службы является качественный показатель педагогических кадров. Все  мероприятия, проводимые МС, способствуют стабильному увеличению численности педагогов, аттестованных на высшую и первую категории. Итоги аттестации  по району отражают положительную динамику. Квалификационный уровень педагогических работников района по сравнению с прошлым учебным годом вырос с 76,3% до 77,3 %.  Однако сохраняется процент учителей (22,7%), не имеющих категории.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CF6AD-79BA-4F96-8BD2-DCEC0C5EAB6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0100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b="1" dirty="0" smtClean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b="0" i="0" dirty="0" smtClean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0 сентября 2019 года на базе </a:t>
            </a:r>
            <a:r>
              <a:rPr lang="ru-RU" b="0" i="0" dirty="0" err="1" smtClean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Буинского</a:t>
            </a:r>
            <a:r>
              <a:rPr lang="ru-RU" b="0" i="0" dirty="0" smtClean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муниципального района прошел межведомственный республиканский  семинар  «Модернизация форм и процедур  аттестации педагогических работников образовательных организаций Республики Татарстан, с учетом введения с 2020 года нового федерального порядка»</a:t>
            </a:r>
          </a:p>
          <a:p>
            <a:pPr algn="just"/>
            <a:r>
              <a:rPr lang="ru-RU" b="0" i="0" dirty="0" smtClean="0">
                <a:solidFill>
                  <a:srgbClr val="0000FF"/>
                </a:solidFill>
              </a:rPr>
              <a:t>	На семинаре приняли участие заместители председателей и секретари экспертных комиссий по муниципальным образованиям Республики Татарстан аттестационной комиссии МО и НРТ, а также руководители  профессиональных образовательных организаций Республики Татарстан различных ведомств, обеспечивающих организационно-методическое сопровождение педагогической аттестации более 180 человек.</a:t>
            </a:r>
          </a:p>
          <a:p>
            <a:endParaRPr lang="ru-RU" b="0" i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AEA3D7-2C08-4EF9-B87A-236A7A19AB86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436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dirty="0" smtClean="0">
                <a:solidFill>
                  <a:srgbClr val="0000FF"/>
                </a:solidFill>
              </a:rPr>
              <a:t>На пленарном заседании были обсуждены проблемы совершенствования системы аттестации педагогических работников, новая модель аттестации учителей на основе использования ЕФОМ в рамках НСУР, обозначена роль методической службы в профессиональном развитии учителя.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CF6AD-79BA-4F96-8BD2-DCEC0C5EAB6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4004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dirty="0" smtClean="0">
                <a:solidFill>
                  <a:srgbClr val="0000FF"/>
                </a:solidFill>
              </a:rPr>
              <a:t>В рамках  семинара были проведены секционные заседания в  дошкольных образовательных учреждениях «</a:t>
            </a:r>
            <a:r>
              <a:rPr lang="ru-RU" b="0" dirty="0" err="1" smtClean="0">
                <a:solidFill>
                  <a:srgbClr val="0000FF"/>
                </a:solidFill>
              </a:rPr>
              <a:t>Светофорик</a:t>
            </a:r>
            <a:r>
              <a:rPr lang="ru-RU" b="0" dirty="0" smtClean="0">
                <a:solidFill>
                  <a:srgbClr val="0000FF"/>
                </a:solidFill>
              </a:rPr>
              <a:t>» и «Ромашка», МБОО «Лицей  №2 </a:t>
            </a:r>
            <a:r>
              <a:rPr lang="ru-RU" b="0" dirty="0" err="1" smtClean="0">
                <a:solidFill>
                  <a:srgbClr val="0000FF"/>
                </a:solidFill>
              </a:rPr>
              <a:t>г.Буинска</a:t>
            </a:r>
            <a:r>
              <a:rPr lang="ru-RU" b="0" dirty="0" smtClean="0">
                <a:solidFill>
                  <a:srgbClr val="0000FF"/>
                </a:solidFill>
              </a:rPr>
              <a:t>» и МБОУ «СОШ школа </a:t>
            </a:r>
            <a:r>
              <a:rPr lang="ru-RU" b="0" dirty="0" err="1" smtClean="0">
                <a:solidFill>
                  <a:srgbClr val="0000FF"/>
                </a:solidFill>
              </a:rPr>
              <a:t>им.ак.Сагдеева</a:t>
            </a:r>
            <a:r>
              <a:rPr lang="ru-RU" b="0" dirty="0" smtClean="0">
                <a:solidFill>
                  <a:srgbClr val="0000FF"/>
                </a:solidFill>
              </a:rPr>
              <a:t>». Учреждения района поделились опытом по обеспечению качества образования во взаимосвязи с повышением уровня компетентности педагогических работников в  ходе аттестации, представили эффективные формы и методы организации методической работы.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CF6AD-79BA-4F96-8BD2-DCEC0C5EAB6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431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t>05.08.2020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8303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t>05.08.2020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8597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t>05.08.2020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7557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t>05.08.2020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900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t>05.08.2020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8274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t>05.08.2020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115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t>05.08.2020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9213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t>05.08.2020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9257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t>05.08.2020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4599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t>05.08.2020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9809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FE8-44BE-4ACF-B444-15C2163E5CBD}" type="datetimeFigureOut">
              <a:rPr lang="ru-RU" smtClean="0"/>
              <a:t>05.08.2020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919D9-1E6B-401F-A580-4D04259355F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1568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72FE8-44BE-4ACF-B444-15C2163E5CBD}" type="datetimeFigureOut">
              <a:rPr lang="ru-RU" smtClean="0"/>
              <a:t>05.08.2020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919D9-1E6B-401F-A580-4D04259355F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2418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eg"/><Relationship Id="rId5" Type="http://schemas.microsoft.com/office/2007/relationships/hdphoto" Target="../media/hdphoto2.wdp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40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5" Type="http://schemas.microsoft.com/office/2007/relationships/hdphoto" Target="../media/hdphoto5.wdp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53.jpeg"/><Relationship Id="rId4" Type="http://schemas.microsoft.com/office/2007/relationships/hdphoto" Target="../media/hdphoto6.wdp"/><Relationship Id="rId9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microsoft.com/office/2007/relationships/hdphoto" Target="../media/hdphoto7.wdp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324600" y="3233390"/>
            <a:ext cx="228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endParaRPr lang="ru-RU" sz="2800" b="1" i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4294967295"/>
          </p:nvPr>
        </p:nvSpPr>
        <p:spPr>
          <a:xfrm>
            <a:off x="2853544" y="1052736"/>
            <a:ext cx="6228184" cy="3377630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3600" b="1" i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Организация наставнической деятельности в Буинском муниципальном районе</a:t>
            </a:r>
            <a:endParaRPr lang="ru-RU" sz="3600" b="1" i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Заголовок 2"/>
          <p:cNvSpPr txBox="1">
            <a:spLocks/>
          </p:cNvSpPr>
          <p:nvPr/>
        </p:nvSpPr>
        <p:spPr>
          <a:xfrm>
            <a:off x="3017540" y="4449338"/>
            <a:ext cx="5900192" cy="212623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2000" i="1" dirty="0" smtClean="0">
                <a:solidFill>
                  <a:srgbClr val="CC00CC"/>
                </a:solidFill>
              </a:rPr>
              <a:t/>
            </a:r>
            <a:br>
              <a:rPr lang="ru-RU" sz="2000" i="1" dirty="0" smtClean="0">
                <a:solidFill>
                  <a:srgbClr val="CC00CC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/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13" y="1484784"/>
            <a:ext cx="2056287" cy="2101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145781"/>
            <a:ext cx="3480098" cy="2504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7856" y="116632"/>
            <a:ext cx="7352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Легко правильно следовать за тем, кто правильно идет впереди.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                                                                                             Я</a:t>
            </a:r>
            <a:r>
              <a:rPr lang="ru-RU" b="1" dirty="0">
                <a:solidFill>
                  <a:srgbClr val="C00000"/>
                </a:solidFill>
              </a:rPr>
              <a:t>. А. Коменский</a:t>
            </a:r>
          </a:p>
        </p:txBody>
      </p:sp>
    </p:spTree>
    <p:extLst>
      <p:ext uri="{BB962C8B-B14F-4D97-AF65-F5344CB8AC3E}">
        <p14:creationId xmlns:p14="http://schemas.microsoft.com/office/powerpoint/2010/main" val="349819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Круглый  </a:t>
            </a:r>
            <a:r>
              <a:rPr lang="ru-RU" b="1" i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стол </a:t>
            </a:r>
            <a:r>
              <a:rPr lang="ru-RU" b="1" i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i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Профессиональный рост молодого 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педагога</a:t>
            </a: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0" y="1772816"/>
            <a:ext cx="4031431" cy="1872208"/>
          </a:xfrm>
        </p:spPr>
        <p:txBody>
          <a:bodyPr>
            <a:normAutofit fontScale="47500" lnSpcReduction="20000"/>
          </a:bodyPr>
          <a:lstStyle/>
          <a:p>
            <a:r>
              <a:rPr lang="ru-RU" sz="3700" dirty="0" smtClean="0">
                <a:solidFill>
                  <a:srgbClr val="0000FF"/>
                </a:solidFill>
              </a:rPr>
              <a:t>Состоялся  </a:t>
            </a:r>
            <a:r>
              <a:rPr lang="ru-RU" sz="3700" dirty="0">
                <a:solidFill>
                  <a:srgbClr val="0000FF"/>
                </a:solidFill>
              </a:rPr>
              <a:t>круглый  стол </a:t>
            </a:r>
            <a:r>
              <a:rPr lang="ru-RU" sz="3700" dirty="0" smtClean="0">
                <a:solidFill>
                  <a:srgbClr val="0000FF"/>
                </a:solidFill>
              </a:rPr>
              <a:t> с участием начальника </a:t>
            </a:r>
            <a:r>
              <a:rPr lang="ru-RU" sz="3700" dirty="0" err="1" smtClean="0">
                <a:solidFill>
                  <a:srgbClr val="0000FF"/>
                </a:solidFill>
              </a:rPr>
              <a:t>МКУ«Управление</a:t>
            </a:r>
            <a:r>
              <a:rPr lang="ru-RU" sz="3700" dirty="0" smtClean="0">
                <a:solidFill>
                  <a:srgbClr val="0000FF"/>
                </a:solidFill>
              </a:rPr>
              <a:t> образования», председателя </a:t>
            </a:r>
            <a:r>
              <a:rPr lang="ru-RU" sz="3700" dirty="0">
                <a:solidFill>
                  <a:srgbClr val="0000FF"/>
                </a:solidFill>
              </a:rPr>
              <a:t>РК профсоюза работников </a:t>
            </a:r>
            <a:r>
              <a:rPr lang="ru-RU" sz="3700" dirty="0" smtClean="0">
                <a:solidFill>
                  <a:srgbClr val="0000FF"/>
                </a:solidFill>
              </a:rPr>
              <a:t>образования, методистов </a:t>
            </a:r>
            <a:r>
              <a:rPr lang="ru-RU" sz="3700" dirty="0">
                <a:solidFill>
                  <a:srgbClr val="0000FF"/>
                </a:solidFill>
              </a:rPr>
              <a:t>управления  образования , </a:t>
            </a:r>
            <a:r>
              <a:rPr lang="ru-RU" sz="3700" dirty="0" smtClean="0">
                <a:solidFill>
                  <a:srgbClr val="0000FF"/>
                </a:solidFill>
              </a:rPr>
              <a:t>членов </a:t>
            </a:r>
            <a:r>
              <a:rPr lang="ru-RU" sz="3700" dirty="0">
                <a:solidFill>
                  <a:srgbClr val="0000FF"/>
                </a:solidFill>
              </a:rPr>
              <a:t>аттестационной комиссии  МО и НРТ  </a:t>
            </a:r>
            <a:r>
              <a:rPr lang="ru-RU" sz="3700" dirty="0" err="1" smtClean="0">
                <a:solidFill>
                  <a:srgbClr val="0000FF"/>
                </a:solidFill>
              </a:rPr>
              <a:t>И.З.Загрутдиновой</a:t>
            </a:r>
            <a:r>
              <a:rPr lang="ru-RU" sz="3700" dirty="0" smtClean="0">
                <a:solidFill>
                  <a:srgbClr val="0000FF"/>
                </a:solidFill>
              </a:rPr>
              <a:t>, </a:t>
            </a:r>
            <a:r>
              <a:rPr lang="ru-RU" sz="3500" dirty="0" err="1" smtClean="0">
                <a:solidFill>
                  <a:srgbClr val="0000FF"/>
                </a:solidFill>
              </a:rPr>
              <a:t>Ф.В.Садыковой</a:t>
            </a:r>
            <a:r>
              <a:rPr lang="ru-RU" sz="3500" dirty="0" smtClean="0">
                <a:solidFill>
                  <a:srgbClr val="0000FF"/>
                </a:solidFill>
              </a:rPr>
              <a:t>  </a:t>
            </a:r>
            <a:r>
              <a:rPr lang="ru-RU" sz="3500" dirty="0">
                <a:solidFill>
                  <a:srgbClr val="0000FF"/>
                </a:solidFill>
              </a:rPr>
              <a:t>и </a:t>
            </a:r>
            <a:r>
              <a:rPr lang="ru-RU" sz="3500" dirty="0" smtClean="0">
                <a:solidFill>
                  <a:srgbClr val="0000FF"/>
                </a:solidFill>
              </a:rPr>
              <a:t>молодых педагогов</a:t>
            </a:r>
            <a:endParaRPr lang="ru-RU" sz="3500" dirty="0">
              <a:solidFill>
                <a:srgbClr val="0000FF"/>
              </a:solidFill>
            </a:endParaRP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3789040"/>
            <a:ext cx="4041775" cy="233712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623" y="3501008"/>
            <a:ext cx="4937377" cy="26525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016"/>
          <a:stretch/>
        </p:blipFill>
        <p:spPr bwMode="auto">
          <a:xfrm>
            <a:off x="166435" y="1752203"/>
            <a:ext cx="4040188" cy="27569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577" y="4509120"/>
            <a:ext cx="4267200" cy="2076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257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6505" y="1268761"/>
            <a:ext cx="488758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ШКОЛЬНИКОВА  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ОКСАНА ВЛАДИМИРОВНА, </a:t>
            </a:r>
          </a:p>
          <a:p>
            <a:pPr algn="ctr"/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 начальных классов </a:t>
            </a:r>
          </a:p>
          <a:p>
            <a:pPr algn="ctr"/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 СОШ № 1 с УИОП г. Буинска РТ»</a:t>
            </a:r>
          </a:p>
          <a:p>
            <a:pPr algn="ctr"/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Победитель муниципального и зонального этапов, участник  республиканского этапа Всероссийского конкурса 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«Учитель года-2020»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номинации «Педагогический дебют»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05" y="4077072"/>
            <a:ext cx="3888432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48"/>
          <a:stretch/>
        </p:blipFill>
        <p:spPr bwMode="auto">
          <a:xfrm>
            <a:off x="5940152" y="1233146"/>
            <a:ext cx="2702302" cy="26080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262389"/>
            <a:ext cx="82089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CC00CC"/>
                </a:solidFill>
              </a:rPr>
              <a:t>Творческий рост молодых педагогов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90288" y="433247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САБИРОВА ЯНА НИКОЛАЕВНА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математики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«Гимназия №5 города  Буинска»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Победитель гранта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«Наш новый учитель -2019» , победитель республиканского конкурса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методических разработок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«Современный урок»</a:t>
            </a:r>
          </a:p>
        </p:txBody>
      </p:sp>
    </p:spTree>
    <p:extLst>
      <p:ext uri="{BB962C8B-B14F-4D97-AF65-F5344CB8AC3E}">
        <p14:creationId xmlns:p14="http://schemas.microsoft.com/office/powerpoint/2010/main" val="279981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5" b="9652"/>
          <a:stretch/>
        </p:blipFill>
        <p:spPr bwMode="auto">
          <a:xfrm>
            <a:off x="583802" y="3295272"/>
            <a:ext cx="3196110" cy="344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Shape 483" descr="http://uchiteltatarstan.ru/assets/images/ap_logo_colour_flam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912" y="404664"/>
            <a:ext cx="849695" cy="248480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1043607" y="-387424"/>
            <a:ext cx="259114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" sz="2400" b="1" i="1" dirty="0" smtClean="0">
              <a:solidFill>
                <a:srgbClr val="CC00CC"/>
              </a:solidFill>
              <a:ea typeface="Times New Roman"/>
              <a:cs typeface="Times New Roman"/>
              <a:sym typeface="Times New Roman"/>
            </a:endParaRPr>
          </a:p>
          <a:p>
            <a:r>
              <a:rPr lang="ru" sz="2400" b="1" i="1" dirty="0" smtClean="0">
                <a:solidFill>
                  <a:srgbClr val="CC00CC"/>
                </a:solidFill>
                <a:ea typeface="Times New Roman"/>
                <a:cs typeface="Times New Roman"/>
                <a:sym typeface="Times New Roman"/>
              </a:rPr>
              <a:t>Грант </a:t>
            </a:r>
            <a:r>
              <a:rPr lang="ru" sz="2400" b="1" i="1" dirty="0">
                <a:solidFill>
                  <a:srgbClr val="CC00CC"/>
                </a:solidFill>
                <a:ea typeface="Times New Roman"/>
                <a:cs typeface="Times New Roman"/>
                <a:sym typeface="Times New Roman"/>
              </a:rPr>
              <a:t>«Поддержка профессионального роста учителей общеобразовательных организаций РТ»</a:t>
            </a:r>
            <a:br>
              <a:rPr lang="ru" sz="2400" b="1" i="1" dirty="0">
                <a:solidFill>
                  <a:srgbClr val="CC00CC"/>
                </a:solidFill>
                <a:ea typeface="Times New Roman"/>
                <a:cs typeface="Times New Roman"/>
                <a:sym typeface="Times New Roman"/>
              </a:rPr>
            </a:br>
            <a:endParaRPr lang="ru-RU" sz="2400" i="1" dirty="0">
              <a:solidFill>
                <a:srgbClr val="CC00CC"/>
              </a:solidFill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025300047"/>
              </p:ext>
            </p:extLst>
          </p:nvPr>
        </p:nvGraphicFramePr>
        <p:xfrm>
          <a:off x="4355976" y="1052736"/>
          <a:ext cx="4553119" cy="537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6509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692696"/>
            <a:ext cx="3240556" cy="3168352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Фестиваль </a:t>
            </a:r>
            <a:b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учителей-</a:t>
            </a:r>
            <a:r>
              <a:rPr lang="ru-RU" sz="2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грантополучателей</a:t>
            </a: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«Учитель современной школы: профессиональный рост и карьера»</a:t>
            </a:r>
            <a:br>
              <a:rPr lang="ru-RU" sz="2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состоялся </a:t>
            </a:r>
            <a:r>
              <a:rPr lang="ru-RU" sz="2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декабря </a:t>
            </a:r>
            <a:r>
              <a:rPr lang="ru-RU" sz="2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 </a:t>
            </a:r>
            <a:r>
              <a:rPr lang="ru-RU" sz="2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года</a:t>
            </a: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54"/>
          <a:stretch/>
        </p:blipFill>
        <p:spPr bwMode="auto">
          <a:xfrm>
            <a:off x="86829" y="1225873"/>
            <a:ext cx="2782495" cy="26300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8" r="14283" b="5355"/>
          <a:stretch/>
        </p:blipFill>
        <p:spPr bwMode="auto">
          <a:xfrm>
            <a:off x="6101255" y="1124744"/>
            <a:ext cx="2746116" cy="27206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4102521"/>
            <a:ext cx="3326441" cy="24948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4" r="13919"/>
          <a:stretch/>
        </p:blipFill>
        <p:spPr bwMode="auto">
          <a:xfrm>
            <a:off x="3289929" y="4089041"/>
            <a:ext cx="2650419" cy="27963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348" y="4041215"/>
            <a:ext cx="3312172" cy="24841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589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rgbClr val="FF0000"/>
                </a:solidFill>
              </a:rPr>
              <a:t/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>
                <a:solidFill>
                  <a:srgbClr val="FF0000"/>
                </a:solidFill>
              </a:rPr>
              <a:t/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/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/>
            </a:r>
            <a:br>
              <a:rPr lang="ru-RU" sz="3200" b="1" dirty="0" smtClean="0">
                <a:solidFill>
                  <a:srgbClr val="FF0000"/>
                </a:solidFill>
              </a:rPr>
            </a:br>
            <a:endParaRPr lang="ru-RU" sz="1600" b="1" dirty="0">
              <a:solidFill>
                <a:srgbClr val="0000FF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587576" y="70192"/>
            <a:ext cx="4392488" cy="137858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Кадровые ресурсы в аттестации </a:t>
            </a:r>
            <a:endParaRPr lang="ru-RU" sz="2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11612" y="1848594"/>
            <a:ext cx="3744416" cy="8640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Служба сопровождения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61662" y="3472146"/>
            <a:ext cx="2520280" cy="82809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Методическое сопровождение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58176" y="4675912"/>
            <a:ext cx="1878320" cy="63858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Грантообладатели .  РМО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1520" y="3478716"/>
            <a:ext cx="2520280" cy="82809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Психологическое сопровождение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202548" y="3447002"/>
            <a:ext cx="2520280" cy="82809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Педагогическое сообщество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480513" y="4606655"/>
            <a:ext cx="1830281" cy="61200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методисты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1619672" y="2782207"/>
            <a:ext cx="2042668" cy="5917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6022866" y="2763785"/>
            <a:ext cx="1667150" cy="6277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3" name="Прямая со стрелкой 1032"/>
          <p:cNvCxnSpPr/>
          <p:nvPr/>
        </p:nvCxnSpPr>
        <p:spPr>
          <a:xfrm flipH="1">
            <a:off x="3462101" y="4231565"/>
            <a:ext cx="400478" cy="2775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Скругленный прямоугольник 24"/>
          <p:cNvSpPr/>
          <p:nvPr/>
        </p:nvSpPr>
        <p:spPr>
          <a:xfrm>
            <a:off x="179512" y="4606655"/>
            <a:ext cx="2016224" cy="69455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Психологическая служба района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19" name="Прямая со стрелкой 18"/>
          <p:cNvCxnSpPr>
            <a:stCxn id="13" idx="2"/>
          </p:cNvCxnSpPr>
          <p:nvPr/>
        </p:nvCxnSpPr>
        <p:spPr>
          <a:xfrm>
            <a:off x="1511660" y="4306808"/>
            <a:ext cx="0" cy="2340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Скругленный прямоугольник 28"/>
          <p:cNvSpPr/>
          <p:nvPr/>
        </p:nvSpPr>
        <p:spPr>
          <a:xfrm>
            <a:off x="2534964" y="5674036"/>
            <a:ext cx="1775830" cy="74602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Педагоги-наставники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783820" y="5808057"/>
            <a:ext cx="2196244" cy="61200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Зам.директора, ст.воспитатели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680012" y="4689205"/>
            <a:ext cx="2198246" cy="75601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Эксперты по аттестации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5004048" y="4275094"/>
            <a:ext cx="432048" cy="2842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29" idx="0"/>
          </p:cNvCxnSpPr>
          <p:nvPr/>
        </p:nvCxnSpPr>
        <p:spPr>
          <a:xfrm flipH="1">
            <a:off x="3422879" y="4417228"/>
            <a:ext cx="1005106" cy="12568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8" name="Прямая со стрелкой 2047"/>
          <p:cNvCxnSpPr/>
          <p:nvPr/>
        </p:nvCxnSpPr>
        <p:spPr>
          <a:xfrm>
            <a:off x="4427984" y="4392107"/>
            <a:ext cx="648072" cy="12819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Скругленный прямоугольник 38"/>
          <p:cNvSpPr/>
          <p:nvPr/>
        </p:nvSpPr>
        <p:spPr>
          <a:xfrm>
            <a:off x="7202048" y="5673620"/>
            <a:ext cx="1872208" cy="99532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Сетевой сервис в  </a:t>
            </a:r>
            <a:r>
              <a:rPr lang="ru-RU" b="1" dirty="0">
                <a:solidFill>
                  <a:srgbClr val="C00000"/>
                </a:solidFill>
              </a:rPr>
              <a:t>Google </a:t>
            </a:r>
            <a:r>
              <a:rPr lang="ru-RU" b="1" dirty="0" smtClean="0">
                <a:solidFill>
                  <a:srgbClr val="C00000"/>
                </a:solidFill>
              </a:rPr>
              <a:t>Классе  </a:t>
            </a:r>
            <a:endParaRPr lang="ru-RU" b="1" dirty="0">
              <a:solidFill>
                <a:srgbClr val="C00000"/>
              </a:solidFill>
            </a:endParaRPr>
          </a:p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2053" name="Прямая со стрелкой 2052"/>
          <p:cNvCxnSpPr>
            <a:stCxn id="14" idx="2"/>
          </p:cNvCxnSpPr>
          <p:nvPr/>
        </p:nvCxnSpPr>
        <p:spPr>
          <a:xfrm>
            <a:off x="7462688" y="4275094"/>
            <a:ext cx="277664" cy="3315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5" name="Прямая со стрелкой 2054"/>
          <p:cNvCxnSpPr/>
          <p:nvPr/>
        </p:nvCxnSpPr>
        <p:spPr>
          <a:xfrm>
            <a:off x="8028384" y="4370342"/>
            <a:ext cx="0" cy="1303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621802" y="2712690"/>
            <a:ext cx="13028" cy="6879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004048" y="1448780"/>
            <a:ext cx="0" cy="3998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567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2536474" y="692696"/>
            <a:ext cx="4032448" cy="14872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C00CC"/>
                </a:solidFill>
              </a:rPr>
              <a:t>Наставнические практики</a:t>
            </a:r>
            <a:endParaRPr lang="ru-RU" sz="24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71600" y="3933056"/>
            <a:ext cx="2032986" cy="12241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FF"/>
                </a:solidFill>
                <a:cs typeface="Times New Roman" pitchFamily="18" charset="0"/>
              </a:rPr>
              <a:t>Ярмарка инновационных идей 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00192" y="3573016"/>
            <a:ext cx="2448272" cy="13681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0000FF"/>
                </a:solidFill>
                <a:cs typeface="Times New Roman" pitchFamily="18" charset="0"/>
              </a:rPr>
              <a:t>Тренинги</a:t>
            </a:r>
            <a:r>
              <a:rPr lang="ru-RU" b="1" dirty="0" smtClean="0">
                <a:cs typeface="Times New Roman" pitchFamily="18" charset="0"/>
              </a:rPr>
              <a:t>   «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088220" y="4941168"/>
            <a:ext cx="2088232" cy="178047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0000FF"/>
                </a:solidFill>
                <a:cs typeface="Times New Roman" pitchFamily="18" charset="0"/>
              </a:rPr>
              <a:t>Педагогические мастерские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844060" y="2376993"/>
            <a:ext cx="2088232" cy="97999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b="1" dirty="0">
              <a:solidFill>
                <a:srgbClr val="0000FF"/>
              </a:solidFill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srgbClr val="0000FF"/>
                </a:solidFill>
                <a:cs typeface="Times New Roman" pitchFamily="18" charset="0"/>
              </a:rPr>
              <a:t>Круглые столы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23528" y="2700568"/>
            <a:ext cx="201622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FF"/>
                </a:solidFill>
                <a:cs typeface="Times New Roman" pitchFamily="18" charset="0"/>
              </a:rPr>
              <a:t>Научно-практическая конференция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436096" y="5013176"/>
            <a:ext cx="2177988" cy="170847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0000FF"/>
                </a:solidFill>
                <a:cs typeface="Times New Roman" pitchFamily="18" charset="0"/>
              </a:rPr>
              <a:t>Деловые игры</a:t>
            </a:r>
            <a:endParaRPr lang="ru-RU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2044104" y="2179928"/>
            <a:ext cx="2088232" cy="5206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9" idx="4"/>
          </p:cNvCxnSpPr>
          <p:nvPr/>
        </p:nvCxnSpPr>
        <p:spPr>
          <a:xfrm flipH="1">
            <a:off x="2536474" y="2179928"/>
            <a:ext cx="2016224" cy="1753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9" idx="4"/>
            <a:endCxn id="12" idx="0"/>
          </p:cNvCxnSpPr>
          <p:nvPr/>
        </p:nvCxnSpPr>
        <p:spPr>
          <a:xfrm flipH="1">
            <a:off x="4132336" y="2179928"/>
            <a:ext cx="420362" cy="27612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552698" y="2179928"/>
            <a:ext cx="1171430" cy="27612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552698" y="2179928"/>
            <a:ext cx="2291362" cy="14567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788024" y="2179928"/>
            <a:ext cx="1944216" cy="5206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859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err="1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Межаттестационный</a:t>
            </a:r>
            <a:r>
              <a:rPr lang="ru-RU" sz="4000" b="1" i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период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116878"/>
            <a:ext cx="345675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00FF"/>
                </a:solidFill>
              </a:rPr>
              <a:t>практикум </a:t>
            </a:r>
            <a:r>
              <a:rPr lang="ru-RU" sz="2000" b="1" dirty="0">
                <a:solidFill>
                  <a:srgbClr val="0000FF"/>
                </a:solidFill>
              </a:rPr>
              <a:t>по прикреплению </a:t>
            </a:r>
            <a:r>
              <a:rPr lang="ru-RU" sz="2000" b="1" dirty="0" smtClean="0">
                <a:solidFill>
                  <a:srgbClr val="0000FF"/>
                </a:solidFill>
              </a:rPr>
              <a:t>документов;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00FF"/>
                </a:solidFill>
              </a:rPr>
              <a:t>организация </a:t>
            </a:r>
            <a:r>
              <a:rPr lang="ru-RU" sz="2000" b="1" dirty="0">
                <a:solidFill>
                  <a:srgbClr val="0000FF"/>
                </a:solidFill>
              </a:rPr>
              <a:t>показа открытых уроков, мастер-классов и выступлений в рамках методических семинаров </a:t>
            </a:r>
            <a:r>
              <a:rPr lang="ru-RU" sz="2000" b="1" dirty="0" smtClean="0">
                <a:solidFill>
                  <a:srgbClr val="0000FF"/>
                </a:solidFill>
              </a:rPr>
              <a:t>наставниками;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00FF"/>
                </a:solidFill>
              </a:rPr>
              <a:t> </a:t>
            </a:r>
            <a:r>
              <a:rPr lang="ru-RU" sz="2000" b="1" dirty="0">
                <a:solidFill>
                  <a:srgbClr val="0000FF"/>
                </a:solidFill>
              </a:rPr>
              <a:t>подготовка документов на установление первой квалификационной категории </a:t>
            </a:r>
            <a:r>
              <a:rPr lang="ru-RU" sz="2000" b="1" dirty="0" smtClean="0">
                <a:solidFill>
                  <a:srgbClr val="0000FF"/>
                </a:solidFill>
              </a:rPr>
              <a:t>;</a:t>
            </a:r>
            <a:endParaRPr lang="ru-RU" sz="2000" b="1" dirty="0">
              <a:solidFill>
                <a:srgbClr val="0000FF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00FF"/>
                </a:solidFill>
              </a:rPr>
              <a:t>подготовка  </a:t>
            </a:r>
            <a:r>
              <a:rPr lang="ru-RU" sz="2000" b="1" dirty="0">
                <a:solidFill>
                  <a:srgbClr val="0000FF"/>
                </a:solidFill>
              </a:rPr>
              <a:t>к  профессиональному </a:t>
            </a:r>
            <a:r>
              <a:rPr lang="ru-RU" sz="2000" b="1" dirty="0" smtClean="0">
                <a:solidFill>
                  <a:srgbClr val="0000FF"/>
                </a:solidFill>
              </a:rPr>
              <a:t>тестированию</a:t>
            </a:r>
            <a:r>
              <a:rPr lang="ru-RU" sz="2400" dirty="0"/>
              <a:t> 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92"/>
          <a:stretch/>
        </p:blipFill>
        <p:spPr bwMode="auto">
          <a:xfrm>
            <a:off x="6444208" y="1506329"/>
            <a:ext cx="2560577" cy="2881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284" y="1700808"/>
            <a:ext cx="2393821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042" y="4725144"/>
            <a:ext cx="2474743" cy="1651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487032"/>
            <a:ext cx="2831513" cy="1889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574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620689"/>
            <a:ext cx="8640960" cy="1152128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Квалификационный уровень педагогических работников образования </a:t>
            </a:r>
            <a:r>
              <a:rPr lang="ru-RU" sz="2400" b="1" i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 </a:t>
            </a:r>
            <a:r>
              <a:rPr lang="ru-RU" sz="2400" b="1" i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сравнении с РТ)</a:t>
            </a:r>
            <a:br>
              <a:rPr lang="ru-RU" sz="2400" b="1" i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b="1" i="1" dirty="0">
              <a:solidFill>
                <a:srgbClr val="CC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4294967295"/>
          </p:nvPr>
        </p:nvSpPr>
        <p:spPr>
          <a:xfrm>
            <a:off x="5038725" y="908050"/>
            <a:ext cx="4105275" cy="792163"/>
          </a:xfrm>
        </p:spPr>
        <p:txBody>
          <a:bodyPr>
            <a:noAutofit/>
          </a:bodyPr>
          <a:lstStyle/>
          <a:p>
            <a:endParaRPr lang="ru-RU" sz="1800" dirty="0">
              <a:solidFill>
                <a:srgbClr val="C00000"/>
              </a:solidFill>
            </a:endParaRPr>
          </a:p>
          <a:p>
            <a:endParaRPr lang="ru-RU" sz="1800" dirty="0" smtClean="0">
              <a:solidFill>
                <a:srgbClr val="C00000"/>
              </a:solidFill>
            </a:endParaRPr>
          </a:p>
          <a:p>
            <a:endParaRPr lang="ru-RU" sz="1800" dirty="0" smtClean="0">
              <a:solidFill>
                <a:srgbClr val="C00000"/>
              </a:solidFill>
            </a:endParaRPr>
          </a:p>
          <a:p>
            <a:endParaRPr lang="ru-RU" sz="1800" dirty="0">
              <a:solidFill>
                <a:srgbClr val="C00000"/>
              </a:solidFill>
            </a:endParaRPr>
          </a:p>
          <a:p>
            <a:endParaRPr lang="ru-RU" sz="1800" dirty="0" smtClean="0">
              <a:solidFill>
                <a:srgbClr val="C00000"/>
              </a:solidFill>
            </a:endParaRPr>
          </a:p>
        </p:txBody>
      </p:sp>
      <p:graphicFrame>
        <p:nvGraphicFramePr>
          <p:cNvPr id="13" name="Объект 12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43061681"/>
              </p:ext>
            </p:extLst>
          </p:nvPr>
        </p:nvGraphicFramePr>
        <p:xfrm>
          <a:off x="647564" y="2492896"/>
          <a:ext cx="8244916" cy="4247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401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57291" y="3500438"/>
            <a:ext cx="5072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001398042"/>
              </p:ext>
            </p:extLst>
          </p:nvPr>
        </p:nvGraphicFramePr>
        <p:xfrm>
          <a:off x="1" y="727318"/>
          <a:ext cx="91440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117662" y="2852936"/>
            <a:ext cx="13103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Методическая сертификация учителей татарского языка и </a:t>
            </a:r>
            <a:r>
              <a:rPr lang="ru-RU" sz="1600" b="1" dirty="0" smtClean="0">
                <a:solidFill>
                  <a:schemeClr val="bg1"/>
                </a:solidFill>
              </a:rPr>
              <a:t>литературы</a:t>
            </a:r>
            <a:endParaRPr lang="ru-RU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1619672" y="3284984"/>
            <a:ext cx="13681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err="1" smtClean="0">
                <a:solidFill>
                  <a:schemeClr val="bg1"/>
                </a:solidFill>
              </a:rPr>
              <a:t>Тьюторы</a:t>
            </a:r>
            <a:r>
              <a:rPr lang="ru-RU" sz="1300" b="1" dirty="0" smtClean="0">
                <a:solidFill>
                  <a:schemeClr val="bg1"/>
                </a:solidFill>
              </a:rPr>
              <a:t> по олимпиадному движению- 5 учителей</a:t>
            </a:r>
            <a:endParaRPr lang="ru-RU" sz="13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58635" y="5158631"/>
            <a:ext cx="7115504" cy="3754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1600" b="1" dirty="0" smtClean="0">
                <a:solidFill>
                  <a:srgbClr val="0000CC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  <a:sym typeface="Wingdings"/>
              </a:rPr>
              <a:t>ТЬЮТОРСКОЕ ДВИЖЕНИЕ   В СИСТЕМЕ ОБРАЗОВАНИЯ РАЙОНА</a:t>
            </a:r>
            <a:endParaRPr lang="ru-RU" sz="1100" b="1" dirty="0">
              <a:solidFill>
                <a:srgbClr val="000066"/>
              </a:solidFill>
              <a:latin typeface="Cambria" pitchFamily="18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4259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3"/>
            <a:ext cx="7391400" cy="504056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b="1" i="1" dirty="0" smtClean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rgbClr val="CC00C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Межведомственный </a:t>
            </a:r>
            <a:r>
              <a:rPr lang="ru-RU" sz="4000" b="1" i="1" dirty="0">
                <a:solidFill>
                  <a:srgbClr val="CC00C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республиканский  семинар</a:t>
            </a:r>
            <a:endParaRPr lang="ru-RU" sz="4000" dirty="0">
              <a:solidFill>
                <a:srgbClr val="CC00CC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9166" y="1052736"/>
            <a:ext cx="86213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 «Модернизация </a:t>
            </a:r>
            <a:r>
              <a:rPr lang="ru-RU" b="1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форм и процедур  аттестации педагогических работников образовательных организаций Республики Татарстан, с учетом введения с 2020 года нового федерального порядка</a:t>
            </a:r>
            <a:r>
              <a:rPr lang="ru-RU" b="1" dirty="0" smtClean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0049" t="21875" r="21397" b="8522"/>
          <a:stretch/>
        </p:blipFill>
        <p:spPr bwMode="auto">
          <a:xfrm>
            <a:off x="4001488" y="4386261"/>
            <a:ext cx="1695450" cy="23867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5"/>
          <a:srcRect l="50370" t="21875" r="23803" b="12500"/>
          <a:stretch/>
        </p:blipFill>
        <p:spPr bwMode="auto">
          <a:xfrm>
            <a:off x="7502161" y="4439421"/>
            <a:ext cx="1533525" cy="22534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6"/>
          <a:srcRect l="50722" t="20738" r="18459" b="7058"/>
          <a:stretch/>
        </p:blipFill>
        <p:spPr bwMode="auto">
          <a:xfrm>
            <a:off x="179512" y="4386261"/>
            <a:ext cx="1828800" cy="24193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7"/>
          <a:srcRect l="50883" t="21875" r="23596" b="12175"/>
          <a:stretch/>
        </p:blipFill>
        <p:spPr bwMode="auto">
          <a:xfrm>
            <a:off x="2195736" y="4386261"/>
            <a:ext cx="1514475" cy="24193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8"/>
          <a:srcRect l="51043" t="22159" r="22793" b="10186"/>
          <a:stretch/>
        </p:blipFill>
        <p:spPr bwMode="auto">
          <a:xfrm>
            <a:off x="5895892" y="4487337"/>
            <a:ext cx="1552575" cy="2266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892" y="1976066"/>
            <a:ext cx="3035829" cy="2276872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1578" y="1977653"/>
            <a:ext cx="3035300" cy="227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419872" y="2435404"/>
            <a:ext cx="24760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30 сентября 2019 года: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180 участников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83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 многоуровневого наставничества</a:t>
            </a:r>
            <a:endParaRPr lang="ru-RU" sz="3600" b="1" i="1" dirty="0">
              <a:solidFill>
                <a:srgbClr val="CC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3400899"/>
              </p:ext>
            </p:extLst>
          </p:nvPr>
        </p:nvGraphicFramePr>
        <p:xfrm>
          <a:off x="323528" y="1196752"/>
          <a:ext cx="8712968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9" y="4581128"/>
            <a:ext cx="2991218" cy="2170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465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0864" y="0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4000" b="1" i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Пленарная часть республиканского семинара </a:t>
            </a:r>
            <a:endParaRPr lang="ru-RU" sz="4000" b="1" i="1" dirty="0">
              <a:solidFill>
                <a:srgbClr val="CC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73" r="649"/>
          <a:stretch/>
        </p:blipFill>
        <p:spPr bwMode="auto">
          <a:xfrm>
            <a:off x="256654" y="1174552"/>
            <a:ext cx="4095708" cy="2570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36"/>
          <a:stretch/>
        </p:blipFill>
        <p:spPr bwMode="auto">
          <a:xfrm>
            <a:off x="5004048" y="1459576"/>
            <a:ext cx="3924944" cy="2689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8"/>
          <a:stretch/>
        </p:blipFill>
        <p:spPr bwMode="auto">
          <a:xfrm>
            <a:off x="4823519" y="4288593"/>
            <a:ext cx="4134893" cy="2483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744704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smtClean="0">
                <a:solidFill>
                  <a:srgbClr val="0000FF"/>
                </a:solidFill>
              </a:rPr>
              <a:t>	На </a:t>
            </a:r>
            <a:r>
              <a:rPr lang="ru-RU" b="1" dirty="0">
                <a:solidFill>
                  <a:srgbClr val="0000FF"/>
                </a:solidFill>
              </a:rPr>
              <a:t>пленарном </a:t>
            </a:r>
            <a:r>
              <a:rPr lang="ru-RU" b="1" dirty="0" smtClean="0">
                <a:solidFill>
                  <a:srgbClr val="0000FF"/>
                </a:solidFill>
              </a:rPr>
              <a:t>заседании были </a:t>
            </a:r>
            <a:r>
              <a:rPr lang="ru-RU" b="1" dirty="0">
                <a:solidFill>
                  <a:srgbClr val="0000FF"/>
                </a:solidFill>
              </a:rPr>
              <a:t>обсуждены проблемы совершенствования системы аттестации педагогических работников, новая модель аттестации учителей на основе использования ЕФОМ в рамках </a:t>
            </a:r>
            <a:r>
              <a:rPr lang="ru-RU" b="1" dirty="0" smtClean="0">
                <a:solidFill>
                  <a:srgbClr val="0000FF"/>
                </a:solidFill>
              </a:rPr>
              <a:t>НСУР, </a:t>
            </a:r>
            <a:r>
              <a:rPr lang="ru-RU" b="1" dirty="0">
                <a:solidFill>
                  <a:srgbClr val="0000FF"/>
                </a:solidFill>
              </a:rPr>
              <a:t>обозначена роль методической службы в профессиональном развитии учителя. </a:t>
            </a:r>
          </a:p>
        </p:txBody>
      </p:sp>
    </p:spTree>
    <p:extLst>
      <p:ext uri="{BB962C8B-B14F-4D97-AF65-F5344CB8AC3E}">
        <p14:creationId xmlns:p14="http://schemas.microsoft.com/office/powerpoint/2010/main" val="110941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90066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4000" b="1" i="1" dirty="0" smtClean="0">
                <a:solidFill>
                  <a:srgbClr val="CC00CC"/>
                </a:solidFill>
              </a:rPr>
              <a:t>Секционные заседания республиканского семинара</a:t>
            </a:r>
            <a:endParaRPr lang="ru-RU" sz="4000" b="1" i="1" dirty="0">
              <a:solidFill>
                <a:srgbClr val="CC00CC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05"/>
          <a:stretch/>
        </p:blipFill>
        <p:spPr bwMode="auto">
          <a:xfrm>
            <a:off x="323528" y="1268759"/>
            <a:ext cx="4824536" cy="2446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619" y="1196752"/>
            <a:ext cx="3314869" cy="2486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987064"/>
            <a:ext cx="3384376" cy="2538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2996952"/>
            <a:ext cx="5256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00FF"/>
                </a:solidFill>
              </a:rPr>
              <a:t>	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23" y="3903251"/>
            <a:ext cx="4786957" cy="2682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538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434417"/>
            <a:ext cx="68407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 республиканского конкурса </a:t>
            </a:r>
          </a:p>
          <a:p>
            <a:pPr algn="ctr"/>
            <a:r>
              <a:rPr lang="ru-RU" sz="2800" b="1" i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«Наставничество — территория новых возможностей</a:t>
            </a:r>
            <a:r>
              <a:rPr lang="ru-RU" sz="2800" b="1" i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endParaRPr lang="ru-RU" sz="2800" b="1" i="1" dirty="0">
              <a:solidFill>
                <a:srgbClr val="CC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6154"/>
            <a:ext cx="2543376" cy="35970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511" y="1416154"/>
            <a:ext cx="3043346" cy="43041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927" y="2420888"/>
            <a:ext cx="3023584" cy="42761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44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71600" cy="706090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rgbClr val="FF0000"/>
                </a:solidFill>
              </a:rPr>
              <a:t/>
            </a:r>
            <a:br>
              <a:rPr lang="ru-RU" sz="3200" b="1" dirty="0" smtClean="0">
                <a:solidFill>
                  <a:srgbClr val="FF0000"/>
                </a:solidFill>
              </a:rPr>
            </a:br>
            <a:endParaRPr lang="ru-RU" sz="1600" b="1" dirty="0">
              <a:solidFill>
                <a:srgbClr val="0000FF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400680" y="1066984"/>
            <a:ext cx="4392488" cy="137858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Модель наставничества </a:t>
            </a:r>
            <a:endParaRPr lang="ru-RU" sz="2400" dirty="0"/>
          </a:p>
        </p:txBody>
      </p:sp>
      <p:cxnSp>
        <p:nvCxnSpPr>
          <p:cNvPr id="1033" name="Прямая со стрелкой 1032"/>
          <p:cNvCxnSpPr>
            <a:stCxn id="4" idx="3"/>
          </p:cNvCxnSpPr>
          <p:nvPr/>
        </p:nvCxnSpPr>
        <p:spPr>
          <a:xfrm flipH="1">
            <a:off x="1768838" y="2243682"/>
            <a:ext cx="1275107" cy="12095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Скругленный прямоугольник 24"/>
          <p:cNvSpPr/>
          <p:nvPr/>
        </p:nvSpPr>
        <p:spPr>
          <a:xfrm>
            <a:off x="359270" y="3576276"/>
            <a:ext cx="2268514" cy="878277"/>
          </a:xfrm>
          <a:prstGeom prst="roundRect">
            <a:avLst/>
          </a:prstGeom>
          <a:solidFill>
            <a:srgbClr val="00B0F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FF"/>
                </a:solidFill>
              </a:rPr>
              <a:t>  Одаренные дети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085812" y="5144220"/>
            <a:ext cx="1959309" cy="746024"/>
          </a:xfrm>
          <a:prstGeom prst="roundRect">
            <a:avLst/>
          </a:prstGeom>
          <a:solidFill>
            <a:srgbClr val="00B0F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FF"/>
                </a:solidFill>
              </a:rPr>
              <a:t> Аттестация педагогов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822684" y="5517232"/>
            <a:ext cx="2198246" cy="612003"/>
          </a:xfrm>
          <a:prstGeom prst="roundRect">
            <a:avLst>
              <a:gd name="adj" fmla="val 0"/>
            </a:avLst>
          </a:prstGeom>
          <a:solidFill>
            <a:srgbClr val="00B0F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0000FF"/>
                </a:solidFill>
              </a:rPr>
              <a:t>Тьюторские</a:t>
            </a:r>
            <a:r>
              <a:rPr lang="ru-RU" b="1" dirty="0" smtClean="0">
                <a:solidFill>
                  <a:srgbClr val="0000FF"/>
                </a:solidFill>
              </a:rPr>
              <a:t> группы</a:t>
            </a:r>
            <a:endParaRPr lang="ru-RU" dirty="0"/>
          </a:p>
        </p:txBody>
      </p:sp>
      <p:cxnSp>
        <p:nvCxnSpPr>
          <p:cNvPr id="27" name="Прямая со стрелкой 26"/>
          <p:cNvCxnSpPr/>
          <p:nvPr/>
        </p:nvCxnSpPr>
        <p:spPr>
          <a:xfrm flipH="1">
            <a:off x="2331744" y="2445572"/>
            <a:ext cx="1520176" cy="26002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8" name="Прямая со стрелкой 2047"/>
          <p:cNvCxnSpPr/>
          <p:nvPr/>
        </p:nvCxnSpPr>
        <p:spPr>
          <a:xfrm>
            <a:off x="5413877" y="2478806"/>
            <a:ext cx="1545198" cy="29602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3" name="Прямая со стрелкой 2052"/>
          <p:cNvCxnSpPr/>
          <p:nvPr/>
        </p:nvCxnSpPr>
        <p:spPr>
          <a:xfrm>
            <a:off x="6186476" y="2268074"/>
            <a:ext cx="1345239" cy="11065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Скругленный прямоугольник 1"/>
          <p:cNvSpPr/>
          <p:nvPr/>
        </p:nvSpPr>
        <p:spPr>
          <a:xfrm>
            <a:off x="3711265" y="4477020"/>
            <a:ext cx="2334556" cy="92880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FF"/>
                </a:solidFill>
              </a:rPr>
              <a:t> Молодые педагоги</a:t>
            </a:r>
            <a:endParaRPr lang="ru-RU" dirty="0"/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824367" y="2445572"/>
            <a:ext cx="54176" cy="20089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6684054" y="3390820"/>
            <a:ext cx="2334556" cy="134709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FF"/>
                </a:solidFill>
              </a:rPr>
              <a:t> Профессиональные конкурсы и </a:t>
            </a:r>
            <a:r>
              <a:rPr lang="ru-RU" b="1" dirty="0" err="1" smtClean="0">
                <a:solidFill>
                  <a:srgbClr val="0000FF"/>
                </a:solidFill>
              </a:rPr>
              <a:t>грантовая</a:t>
            </a:r>
            <a:r>
              <a:rPr lang="ru-RU" b="1" dirty="0" smtClean="0">
                <a:solidFill>
                  <a:srgbClr val="0000FF"/>
                </a:solidFill>
              </a:rPr>
              <a:t> поддержка</a:t>
            </a:r>
            <a:endParaRPr lang="ru-RU" dirty="0"/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45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980728"/>
            <a:ext cx="3840427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73016"/>
            <a:ext cx="3821193" cy="28658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391400" cy="563563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+mn-lt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+mn-lt"/>
                <a:cs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+mn-lt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CC00CC"/>
                </a:solidFill>
                <a:latin typeface="+mn-lt"/>
                <a:cs typeface="Times New Roman" pitchFamily="18" charset="0"/>
              </a:rPr>
              <a:t>Наставничество </a:t>
            </a:r>
            <a:r>
              <a:rPr lang="ru-RU" sz="2800" b="1" i="1" dirty="0">
                <a:solidFill>
                  <a:srgbClr val="CC00CC"/>
                </a:solidFill>
                <a:latin typeface="+mn-lt"/>
                <a:cs typeface="Times New Roman" pitchFamily="18" charset="0"/>
              </a:rPr>
              <a:t>в работе с одаренными обучающимися</a:t>
            </a:r>
            <a:br>
              <a:rPr lang="ru-RU" sz="2800" b="1" i="1" dirty="0">
                <a:solidFill>
                  <a:srgbClr val="CC00CC"/>
                </a:solidFill>
                <a:latin typeface="+mn-lt"/>
                <a:cs typeface="Times New Roman" pitchFamily="18" charset="0"/>
              </a:rPr>
            </a:br>
            <a:endParaRPr lang="ru-RU" sz="2800" b="1" i="1" dirty="0">
              <a:solidFill>
                <a:srgbClr val="CC00CC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68685"/>
            <a:ext cx="4896544" cy="2560315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Задача 1</a:t>
            </a:r>
          </a:p>
          <a:p>
            <a:pPr marL="457200" lvl="1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работу по выявлению, поддержке и сопровождению одаренных школьников,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повысить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участия обучающихся района на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олимпиадах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16016" y="4005064"/>
            <a:ext cx="424747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lvl="1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Активизировать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по развитию олимпиадного движения среди обучающихся  общеобразовательных организаций</a:t>
            </a:r>
          </a:p>
        </p:txBody>
      </p:sp>
    </p:spTree>
    <p:extLst>
      <p:ext uri="{BB962C8B-B14F-4D97-AF65-F5344CB8AC3E}">
        <p14:creationId xmlns:p14="http://schemas.microsoft.com/office/powerpoint/2010/main" val="117719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260648"/>
            <a:ext cx="8208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семинаров,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вебинаров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круглых столов,                    организация работы творческих групп, мастер-классов                              по проблемам детской одаренности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05064"/>
            <a:ext cx="3668314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64770"/>
            <a:ext cx="3744416" cy="24962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3600399" cy="25279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05064"/>
            <a:ext cx="3600400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491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221088"/>
            <a:ext cx="3024336" cy="22682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260648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Поощрение педагогов, добившихся высоких результатов в работе              с одаренными (талантливыми) детьми</a:t>
            </a:r>
            <a:endParaRPr lang="ru-RU" sz="20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221088"/>
            <a:ext cx="3425728" cy="22849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4" descr="https://edu.tatar.ru/upload/anketas/6208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s://edu.tatar.ru/upload/anketas/62088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162018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910" y="980728"/>
            <a:ext cx="162018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980728"/>
            <a:ext cx="1584175" cy="2112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67544" y="3068960"/>
            <a:ext cx="2592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Сысоев С.В. – преподаватель-организатор ОБЖ СОШ им. Сагдеева, подготовил призёра заключительного этапа </a:t>
            </a:r>
            <a:r>
              <a:rPr lang="ru-RU" sz="1400" dirty="0" err="1" smtClean="0"/>
              <a:t>ВсОШ</a:t>
            </a:r>
            <a:endParaRPr lang="ru-RU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3275856" y="3068960"/>
            <a:ext cx="259228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Измайлова Г.Ш. – учитель английского языка Лицея №2, подготовила победителя заключительного этапа РОШ «Путь к Олимпу»</a:t>
            </a:r>
            <a:endParaRPr lang="ru-RU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5940152" y="3068960"/>
            <a:ext cx="259228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Нургалиева Г.Ф. – учитель татарского языка и литературы </a:t>
            </a:r>
            <a:r>
              <a:rPr lang="ru-RU" sz="1400" dirty="0" err="1" smtClean="0"/>
              <a:t>Кайбицкой</a:t>
            </a:r>
            <a:r>
              <a:rPr lang="ru-RU" sz="1400" dirty="0" smtClean="0"/>
              <a:t> ООШ, подготовила победителя заключительного этапа РОШ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31214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55576" y="1268760"/>
            <a:ext cx="7391400" cy="563563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400" dirty="0" smtClean="0">
                <a:solidFill>
                  <a:srgbClr val="7030A0"/>
                </a:solidFill>
              </a:rPr>
              <a:t>Количество победителей и призеров на региональных этапах ВОШ, заключительных этапах РОШ</a:t>
            </a:r>
            <a:br>
              <a:rPr lang="ru-RU" altLang="ru-RU" sz="2400" dirty="0" smtClean="0">
                <a:solidFill>
                  <a:srgbClr val="7030A0"/>
                </a:solidFill>
              </a:rPr>
            </a:br>
            <a:r>
              <a:rPr lang="ru-RU" altLang="ru-RU" sz="2400" dirty="0" smtClean="0">
                <a:solidFill>
                  <a:srgbClr val="7030A0"/>
                </a:solidFill>
              </a:rPr>
              <a:t> и РОШ «Путь к олимпу»</a:t>
            </a:r>
            <a:endParaRPr lang="en-US" altLang="ru-RU" sz="2400" dirty="0">
              <a:solidFill>
                <a:srgbClr val="7030A0"/>
              </a:solidFill>
            </a:endParaRPr>
          </a:p>
        </p:txBody>
      </p:sp>
      <p:grpSp>
        <p:nvGrpSpPr>
          <p:cNvPr id="79875" name="Group 3"/>
          <p:cNvGrpSpPr>
            <a:grpSpLocks/>
          </p:cNvGrpSpPr>
          <p:nvPr/>
        </p:nvGrpSpPr>
        <p:grpSpPr bwMode="auto">
          <a:xfrm>
            <a:off x="0" y="3238500"/>
            <a:ext cx="9144000" cy="122238"/>
            <a:chOff x="0" y="1896"/>
            <a:chExt cx="5760" cy="120"/>
          </a:xfrm>
        </p:grpSpPr>
        <p:sp>
          <p:nvSpPr>
            <p:cNvPr id="79876" name="Rectangle 4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9877" name="Rectangle 5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79878" name="Group 6"/>
          <p:cNvGrpSpPr>
            <a:grpSpLocks/>
          </p:cNvGrpSpPr>
          <p:nvPr/>
        </p:nvGrpSpPr>
        <p:grpSpPr bwMode="auto">
          <a:xfrm rot="3877067">
            <a:off x="4460082" y="4310856"/>
            <a:ext cx="2273300" cy="858837"/>
            <a:chOff x="2290" y="2725"/>
            <a:chExt cx="1832" cy="713"/>
          </a:xfrm>
        </p:grpSpPr>
        <p:grpSp>
          <p:nvGrpSpPr>
            <p:cNvPr id="79879" name="Group 7"/>
            <p:cNvGrpSpPr>
              <a:grpSpLocks/>
            </p:cNvGrpSpPr>
            <p:nvPr/>
          </p:nvGrpSpPr>
          <p:grpSpPr bwMode="auto">
            <a:xfrm>
              <a:off x="2290" y="3030"/>
              <a:ext cx="1832" cy="408"/>
              <a:chOff x="2290" y="3030"/>
              <a:chExt cx="1832" cy="408"/>
            </a:xfrm>
          </p:grpSpPr>
          <p:sp>
            <p:nvSpPr>
              <p:cNvPr id="79880" name="Freeform 8"/>
              <p:cNvSpPr>
                <a:spLocks/>
              </p:cNvSpPr>
              <p:nvPr/>
            </p:nvSpPr>
            <p:spPr bwMode="gray">
              <a:xfrm>
                <a:off x="2290" y="3030"/>
                <a:ext cx="1832" cy="408"/>
              </a:xfrm>
              <a:custGeom>
                <a:avLst/>
                <a:gdLst>
                  <a:gd name="T0" fmla="*/ 1832 w 1832"/>
                  <a:gd name="T1" fmla="*/ 32 h 408"/>
                  <a:gd name="T2" fmla="*/ 1830 w 1832"/>
                  <a:gd name="T3" fmla="*/ 66 h 408"/>
                  <a:gd name="T4" fmla="*/ 1814 w 1832"/>
                  <a:gd name="T5" fmla="*/ 128 h 408"/>
                  <a:gd name="T6" fmla="*/ 1788 w 1832"/>
                  <a:gd name="T7" fmla="*/ 188 h 408"/>
                  <a:gd name="T8" fmla="*/ 1754 w 1832"/>
                  <a:gd name="T9" fmla="*/ 240 h 408"/>
                  <a:gd name="T10" fmla="*/ 1712 w 1832"/>
                  <a:gd name="T11" fmla="*/ 288 h 408"/>
                  <a:gd name="T12" fmla="*/ 1664 w 1832"/>
                  <a:gd name="T13" fmla="*/ 330 h 408"/>
                  <a:gd name="T14" fmla="*/ 1610 w 1832"/>
                  <a:gd name="T15" fmla="*/ 362 h 408"/>
                  <a:gd name="T16" fmla="*/ 1550 w 1832"/>
                  <a:gd name="T17" fmla="*/ 388 h 408"/>
                  <a:gd name="T18" fmla="*/ 1486 w 1832"/>
                  <a:gd name="T19" fmla="*/ 402 h 408"/>
                  <a:gd name="T20" fmla="*/ 1418 w 1832"/>
                  <a:gd name="T21" fmla="*/ 408 h 408"/>
                  <a:gd name="T22" fmla="*/ 0 w 1832"/>
                  <a:gd name="T23" fmla="*/ 408 h 408"/>
                  <a:gd name="T24" fmla="*/ 0 w 1832"/>
                  <a:gd name="T25" fmla="*/ 0 h 408"/>
                  <a:gd name="T26" fmla="*/ 1832 w 1832"/>
                  <a:gd name="T27" fmla="*/ 0 h 408"/>
                  <a:gd name="T28" fmla="*/ 1832 w 1832"/>
                  <a:gd name="T29" fmla="*/ 32 h 408"/>
                  <a:gd name="T30" fmla="*/ 1832 w 1832"/>
                  <a:gd name="T31" fmla="*/ 32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32" h="408">
                    <a:moveTo>
                      <a:pt x="1832" y="32"/>
                    </a:moveTo>
                    <a:lnTo>
                      <a:pt x="1830" y="66"/>
                    </a:lnTo>
                    <a:lnTo>
                      <a:pt x="1814" y="128"/>
                    </a:lnTo>
                    <a:lnTo>
                      <a:pt x="1788" y="188"/>
                    </a:lnTo>
                    <a:lnTo>
                      <a:pt x="1754" y="240"/>
                    </a:lnTo>
                    <a:lnTo>
                      <a:pt x="1712" y="288"/>
                    </a:lnTo>
                    <a:lnTo>
                      <a:pt x="1664" y="330"/>
                    </a:lnTo>
                    <a:lnTo>
                      <a:pt x="1610" y="362"/>
                    </a:lnTo>
                    <a:lnTo>
                      <a:pt x="1550" y="388"/>
                    </a:lnTo>
                    <a:lnTo>
                      <a:pt x="1486" y="402"/>
                    </a:lnTo>
                    <a:lnTo>
                      <a:pt x="1418" y="408"/>
                    </a:lnTo>
                    <a:lnTo>
                      <a:pt x="0" y="408"/>
                    </a:lnTo>
                    <a:lnTo>
                      <a:pt x="0" y="0"/>
                    </a:lnTo>
                    <a:lnTo>
                      <a:pt x="1832" y="0"/>
                    </a:lnTo>
                    <a:lnTo>
                      <a:pt x="1832" y="32"/>
                    </a:lnTo>
                    <a:lnTo>
                      <a:pt x="1832" y="32"/>
                    </a:lnTo>
                    <a:close/>
                  </a:path>
                </a:pathLst>
              </a:custGeom>
              <a:solidFill>
                <a:srgbClr val="6087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F590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9881" name="Freeform 9"/>
              <p:cNvSpPr>
                <a:spLocks/>
              </p:cNvSpPr>
              <p:nvPr/>
            </p:nvSpPr>
            <p:spPr bwMode="gray">
              <a:xfrm>
                <a:off x="3810" y="3058"/>
                <a:ext cx="288" cy="334"/>
              </a:xfrm>
              <a:custGeom>
                <a:avLst/>
                <a:gdLst>
                  <a:gd name="T0" fmla="*/ 288 w 288"/>
                  <a:gd name="T1" fmla="*/ 0 h 334"/>
                  <a:gd name="T2" fmla="*/ 284 w 288"/>
                  <a:gd name="T3" fmla="*/ 52 h 334"/>
                  <a:gd name="T4" fmla="*/ 272 w 288"/>
                  <a:gd name="T5" fmla="*/ 98 h 334"/>
                  <a:gd name="T6" fmla="*/ 254 w 288"/>
                  <a:gd name="T7" fmla="*/ 140 h 334"/>
                  <a:gd name="T8" fmla="*/ 230 w 288"/>
                  <a:gd name="T9" fmla="*/ 176 h 334"/>
                  <a:gd name="T10" fmla="*/ 204 w 288"/>
                  <a:gd name="T11" fmla="*/ 208 h 334"/>
                  <a:gd name="T12" fmla="*/ 174 w 288"/>
                  <a:gd name="T13" fmla="*/ 238 h 334"/>
                  <a:gd name="T14" fmla="*/ 144 w 288"/>
                  <a:gd name="T15" fmla="*/ 262 h 334"/>
                  <a:gd name="T16" fmla="*/ 112 w 288"/>
                  <a:gd name="T17" fmla="*/ 282 h 334"/>
                  <a:gd name="T18" fmla="*/ 84 w 288"/>
                  <a:gd name="T19" fmla="*/ 298 h 334"/>
                  <a:gd name="T20" fmla="*/ 56 w 288"/>
                  <a:gd name="T21" fmla="*/ 312 h 334"/>
                  <a:gd name="T22" fmla="*/ 34 w 288"/>
                  <a:gd name="T23" fmla="*/ 322 h 334"/>
                  <a:gd name="T24" fmla="*/ 16 w 288"/>
                  <a:gd name="T25" fmla="*/ 328 h 334"/>
                  <a:gd name="T26" fmla="*/ 4 w 288"/>
                  <a:gd name="T27" fmla="*/ 332 h 334"/>
                  <a:gd name="T28" fmla="*/ 0 w 288"/>
                  <a:gd name="T29" fmla="*/ 334 h 334"/>
                  <a:gd name="T30" fmla="*/ 4 w 288"/>
                  <a:gd name="T31" fmla="*/ 332 h 334"/>
                  <a:gd name="T32" fmla="*/ 16 w 288"/>
                  <a:gd name="T33" fmla="*/ 326 h 334"/>
                  <a:gd name="T34" fmla="*/ 34 w 288"/>
                  <a:gd name="T35" fmla="*/ 318 h 334"/>
                  <a:gd name="T36" fmla="*/ 56 w 288"/>
                  <a:gd name="T37" fmla="*/ 304 h 334"/>
                  <a:gd name="T38" fmla="*/ 84 w 288"/>
                  <a:gd name="T39" fmla="*/ 288 h 334"/>
                  <a:gd name="T40" fmla="*/ 112 w 288"/>
                  <a:gd name="T41" fmla="*/ 266 h 334"/>
                  <a:gd name="T42" fmla="*/ 142 w 288"/>
                  <a:gd name="T43" fmla="*/ 242 h 334"/>
                  <a:gd name="T44" fmla="*/ 170 w 288"/>
                  <a:gd name="T45" fmla="*/ 212 h 334"/>
                  <a:gd name="T46" fmla="*/ 196 w 288"/>
                  <a:gd name="T47" fmla="*/ 180 h 334"/>
                  <a:gd name="T48" fmla="*/ 220 w 288"/>
                  <a:gd name="T49" fmla="*/ 142 h 334"/>
                  <a:gd name="T50" fmla="*/ 238 w 288"/>
                  <a:gd name="T51" fmla="*/ 100 h 334"/>
                  <a:gd name="T52" fmla="*/ 250 w 288"/>
                  <a:gd name="T53" fmla="*/ 54 h 334"/>
                  <a:gd name="T54" fmla="*/ 254 w 288"/>
                  <a:gd name="T55" fmla="*/ 2 h 334"/>
                  <a:gd name="T56" fmla="*/ 288 w 288"/>
                  <a:gd name="T57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8" h="334">
                    <a:moveTo>
                      <a:pt x="288" y="0"/>
                    </a:moveTo>
                    <a:lnTo>
                      <a:pt x="284" y="52"/>
                    </a:lnTo>
                    <a:lnTo>
                      <a:pt x="272" y="98"/>
                    </a:lnTo>
                    <a:lnTo>
                      <a:pt x="254" y="140"/>
                    </a:lnTo>
                    <a:lnTo>
                      <a:pt x="230" y="176"/>
                    </a:lnTo>
                    <a:lnTo>
                      <a:pt x="204" y="208"/>
                    </a:lnTo>
                    <a:lnTo>
                      <a:pt x="174" y="238"/>
                    </a:lnTo>
                    <a:lnTo>
                      <a:pt x="144" y="262"/>
                    </a:lnTo>
                    <a:lnTo>
                      <a:pt x="112" y="282"/>
                    </a:lnTo>
                    <a:lnTo>
                      <a:pt x="84" y="298"/>
                    </a:lnTo>
                    <a:lnTo>
                      <a:pt x="56" y="312"/>
                    </a:lnTo>
                    <a:lnTo>
                      <a:pt x="34" y="322"/>
                    </a:lnTo>
                    <a:lnTo>
                      <a:pt x="16" y="328"/>
                    </a:lnTo>
                    <a:lnTo>
                      <a:pt x="4" y="332"/>
                    </a:lnTo>
                    <a:lnTo>
                      <a:pt x="0" y="334"/>
                    </a:lnTo>
                    <a:lnTo>
                      <a:pt x="4" y="332"/>
                    </a:lnTo>
                    <a:lnTo>
                      <a:pt x="16" y="326"/>
                    </a:lnTo>
                    <a:lnTo>
                      <a:pt x="34" y="318"/>
                    </a:lnTo>
                    <a:lnTo>
                      <a:pt x="56" y="304"/>
                    </a:lnTo>
                    <a:lnTo>
                      <a:pt x="84" y="288"/>
                    </a:lnTo>
                    <a:lnTo>
                      <a:pt x="112" y="266"/>
                    </a:lnTo>
                    <a:lnTo>
                      <a:pt x="142" y="242"/>
                    </a:lnTo>
                    <a:lnTo>
                      <a:pt x="170" y="212"/>
                    </a:lnTo>
                    <a:lnTo>
                      <a:pt x="196" y="180"/>
                    </a:lnTo>
                    <a:lnTo>
                      <a:pt x="220" y="142"/>
                    </a:lnTo>
                    <a:lnTo>
                      <a:pt x="238" y="100"/>
                    </a:lnTo>
                    <a:lnTo>
                      <a:pt x="250" y="54"/>
                    </a:lnTo>
                    <a:lnTo>
                      <a:pt x="254" y="2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FFFFFF">
                  <a:alpha val="490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9882" name="Group 10"/>
            <p:cNvGrpSpPr>
              <a:grpSpLocks/>
            </p:cNvGrpSpPr>
            <p:nvPr/>
          </p:nvGrpSpPr>
          <p:grpSpPr bwMode="auto">
            <a:xfrm flipV="1">
              <a:off x="2290" y="2725"/>
              <a:ext cx="1406" cy="313"/>
              <a:chOff x="2290" y="3030"/>
              <a:chExt cx="1832" cy="408"/>
            </a:xfrm>
          </p:grpSpPr>
          <p:sp>
            <p:nvSpPr>
              <p:cNvPr id="79883" name="Freeform 11"/>
              <p:cNvSpPr>
                <a:spLocks/>
              </p:cNvSpPr>
              <p:nvPr/>
            </p:nvSpPr>
            <p:spPr bwMode="gray">
              <a:xfrm>
                <a:off x="2290" y="3030"/>
                <a:ext cx="1832" cy="408"/>
              </a:xfrm>
              <a:custGeom>
                <a:avLst/>
                <a:gdLst>
                  <a:gd name="T0" fmla="*/ 1832 w 1832"/>
                  <a:gd name="T1" fmla="*/ 32 h 408"/>
                  <a:gd name="T2" fmla="*/ 1830 w 1832"/>
                  <a:gd name="T3" fmla="*/ 66 h 408"/>
                  <a:gd name="T4" fmla="*/ 1814 w 1832"/>
                  <a:gd name="T5" fmla="*/ 128 h 408"/>
                  <a:gd name="T6" fmla="*/ 1788 w 1832"/>
                  <a:gd name="T7" fmla="*/ 188 h 408"/>
                  <a:gd name="T8" fmla="*/ 1754 w 1832"/>
                  <a:gd name="T9" fmla="*/ 240 h 408"/>
                  <a:gd name="T10" fmla="*/ 1712 w 1832"/>
                  <a:gd name="T11" fmla="*/ 288 h 408"/>
                  <a:gd name="T12" fmla="*/ 1664 w 1832"/>
                  <a:gd name="T13" fmla="*/ 330 h 408"/>
                  <a:gd name="T14" fmla="*/ 1610 w 1832"/>
                  <a:gd name="T15" fmla="*/ 362 h 408"/>
                  <a:gd name="T16" fmla="*/ 1550 w 1832"/>
                  <a:gd name="T17" fmla="*/ 388 h 408"/>
                  <a:gd name="T18" fmla="*/ 1486 w 1832"/>
                  <a:gd name="T19" fmla="*/ 402 h 408"/>
                  <a:gd name="T20" fmla="*/ 1418 w 1832"/>
                  <a:gd name="T21" fmla="*/ 408 h 408"/>
                  <a:gd name="T22" fmla="*/ 0 w 1832"/>
                  <a:gd name="T23" fmla="*/ 408 h 408"/>
                  <a:gd name="T24" fmla="*/ 0 w 1832"/>
                  <a:gd name="T25" fmla="*/ 0 h 408"/>
                  <a:gd name="T26" fmla="*/ 1832 w 1832"/>
                  <a:gd name="T27" fmla="*/ 0 h 408"/>
                  <a:gd name="T28" fmla="*/ 1832 w 1832"/>
                  <a:gd name="T29" fmla="*/ 32 h 408"/>
                  <a:gd name="T30" fmla="*/ 1832 w 1832"/>
                  <a:gd name="T31" fmla="*/ 32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32" h="408">
                    <a:moveTo>
                      <a:pt x="1832" y="32"/>
                    </a:moveTo>
                    <a:lnTo>
                      <a:pt x="1830" y="66"/>
                    </a:lnTo>
                    <a:lnTo>
                      <a:pt x="1814" y="128"/>
                    </a:lnTo>
                    <a:lnTo>
                      <a:pt x="1788" y="188"/>
                    </a:lnTo>
                    <a:lnTo>
                      <a:pt x="1754" y="240"/>
                    </a:lnTo>
                    <a:lnTo>
                      <a:pt x="1712" y="288"/>
                    </a:lnTo>
                    <a:lnTo>
                      <a:pt x="1664" y="330"/>
                    </a:lnTo>
                    <a:lnTo>
                      <a:pt x="1610" y="362"/>
                    </a:lnTo>
                    <a:lnTo>
                      <a:pt x="1550" y="388"/>
                    </a:lnTo>
                    <a:lnTo>
                      <a:pt x="1486" y="402"/>
                    </a:lnTo>
                    <a:lnTo>
                      <a:pt x="1418" y="408"/>
                    </a:lnTo>
                    <a:lnTo>
                      <a:pt x="0" y="408"/>
                    </a:lnTo>
                    <a:lnTo>
                      <a:pt x="0" y="0"/>
                    </a:lnTo>
                    <a:lnTo>
                      <a:pt x="1832" y="0"/>
                    </a:lnTo>
                    <a:lnTo>
                      <a:pt x="1832" y="32"/>
                    </a:lnTo>
                    <a:lnTo>
                      <a:pt x="1832" y="32"/>
                    </a:lnTo>
                    <a:close/>
                  </a:path>
                </a:pathLst>
              </a:custGeom>
              <a:solidFill>
                <a:srgbClr val="98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F590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9884" name="Freeform 12"/>
              <p:cNvSpPr>
                <a:spLocks/>
              </p:cNvSpPr>
              <p:nvPr/>
            </p:nvSpPr>
            <p:spPr bwMode="gray">
              <a:xfrm>
                <a:off x="3810" y="3058"/>
                <a:ext cx="288" cy="334"/>
              </a:xfrm>
              <a:custGeom>
                <a:avLst/>
                <a:gdLst>
                  <a:gd name="T0" fmla="*/ 288 w 288"/>
                  <a:gd name="T1" fmla="*/ 0 h 334"/>
                  <a:gd name="T2" fmla="*/ 284 w 288"/>
                  <a:gd name="T3" fmla="*/ 52 h 334"/>
                  <a:gd name="T4" fmla="*/ 272 w 288"/>
                  <a:gd name="T5" fmla="*/ 98 h 334"/>
                  <a:gd name="T6" fmla="*/ 254 w 288"/>
                  <a:gd name="T7" fmla="*/ 140 h 334"/>
                  <a:gd name="T8" fmla="*/ 230 w 288"/>
                  <a:gd name="T9" fmla="*/ 176 h 334"/>
                  <a:gd name="T10" fmla="*/ 204 w 288"/>
                  <a:gd name="T11" fmla="*/ 208 h 334"/>
                  <a:gd name="T12" fmla="*/ 174 w 288"/>
                  <a:gd name="T13" fmla="*/ 238 h 334"/>
                  <a:gd name="T14" fmla="*/ 144 w 288"/>
                  <a:gd name="T15" fmla="*/ 262 h 334"/>
                  <a:gd name="T16" fmla="*/ 112 w 288"/>
                  <a:gd name="T17" fmla="*/ 282 h 334"/>
                  <a:gd name="T18" fmla="*/ 84 w 288"/>
                  <a:gd name="T19" fmla="*/ 298 h 334"/>
                  <a:gd name="T20" fmla="*/ 56 w 288"/>
                  <a:gd name="T21" fmla="*/ 312 h 334"/>
                  <a:gd name="T22" fmla="*/ 34 w 288"/>
                  <a:gd name="T23" fmla="*/ 322 h 334"/>
                  <a:gd name="T24" fmla="*/ 16 w 288"/>
                  <a:gd name="T25" fmla="*/ 328 h 334"/>
                  <a:gd name="T26" fmla="*/ 4 w 288"/>
                  <a:gd name="T27" fmla="*/ 332 h 334"/>
                  <a:gd name="T28" fmla="*/ 0 w 288"/>
                  <a:gd name="T29" fmla="*/ 334 h 334"/>
                  <a:gd name="T30" fmla="*/ 4 w 288"/>
                  <a:gd name="T31" fmla="*/ 332 h 334"/>
                  <a:gd name="T32" fmla="*/ 16 w 288"/>
                  <a:gd name="T33" fmla="*/ 326 h 334"/>
                  <a:gd name="T34" fmla="*/ 34 w 288"/>
                  <a:gd name="T35" fmla="*/ 318 h 334"/>
                  <a:gd name="T36" fmla="*/ 56 w 288"/>
                  <a:gd name="T37" fmla="*/ 304 h 334"/>
                  <a:gd name="T38" fmla="*/ 84 w 288"/>
                  <a:gd name="T39" fmla="*/ 288 h 334"/>
                  <a:gd name="T40" fmla="*/ 112 w 288"/>
                  <a:gd name="T41" fmla="*/ 266 h 334"/>
                  <a:gd name="T42" fmla="*/ 142 w 288"/>
                  <a:gd name="T43" fmla="*/ 242 h 334"/>
                  <a:gd name="T44" fmla="*/ 170 w 288"/>
                  <a:gd name="T45" fmla="*/ 212 h 334"/>
                  <a:gd name="T46" fmla="*/ 196 w 288"/>
                  <a:gd name="T47" fmla="*/ 180 h 334"/>
                  <a:gd name="T48" fmla="*/ 220 w 288"/>
                  <a:gd name="T49" fmla="*/ 142 h 334"/>
                  <a:gd name="T50" fmla="*/ 238 w 288"/>
                  <a:gd name="T51" fmla="*/ 100 h 334"/>
                  <a:gd name="T52" fmla="*/ 250 w 288"/>
                  <a:gd name="T53" fmla="*/ 54 h 334"/>
                  <a:gd name="T54" fmla="*/ 254 w 288"/>
                  <a:gd name="T55" fmla="*/ 2 h 334"/>
                  <a:gd name="T56" fmla="*/ 288 w 288"/>
                  <a:gd name="T57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8" h="334">
                    <a:moveTo>
                      <a:pt x="288" y="0"/>
                    </a:moveTo>
                    <a:lnTo>
                      <a:pt x="284" y="52"/>
                    </a:lnTo>
                    <a:lnTo>
                      <a:pt x="272" y="98"/>
                    </a:lnTo>
                    <a:lnTo>
                      <a:pt x="254" y="140"/>
                    </a:lnTo>
                    <a:lnTo>
                      <a:pt x="230" y="176"/>
                    </a:lnTo>
                    <a:lnTo>
                      <a:pt x="204" y="208"/>
                    </a:lnTo>
                    <a:lnTo>
                      <a:pt x="174" y="238"/>
                    </a:lnTo>
                    <a:lnTo>
                      <a:pt x="144" y="262"/>
                    </a:lnTo>
                    <a:lnTo>
                      <a:pt x="112" y="282"/>
                    </a:lnTo>
                    <a:lnTo>
                      <a:pt x="84" y="298"/>
                    </a:lnTo>
                    <a:lnTo>
                      <a:pt x="56" y="312"/>
                    </a:lnTo>
                    <a:lnTo>
                      <a:pt x="34" y="322"/>
                    </a:lnTo>
                    <a:lnTo>
                      <a:pt x="16" y="328"/>
                    </a:lnTo>
                    <a:lnTo>
                      <a:pt x="4" y="332"/>
                    </a:lnTo>
                    <a:lnTo>
                      <a:pt x="0" y="334"/>
                    </a:lnTo>
                    <a:lnTo>
                      <a:pt x="4" y="332"/>
                    </a:lnTo>
                    <a:lnTo>
                      <a:pt x="16" y="326"/>
                    </a:lnTo>
                    <a:lnTo>
                      <a:pt x="34" y="318"/>
                    </a:lnTo>
                    <a:lnTo>
                      <a:pt x="56" y="304"/>
                    </a:lnTo>
                    <a:lnTo>
                      <a:pt x="84" y="288"/>
                    </a:lnTo>
                    <a:lnTo>
                      <a:pt x="112" y="266"/>
                    </a:lnTo>
                    <a:lnTo>
                      <a:pt x="142" y="242"/>
                    </a:lnTo>
                    <a:lnTo>
                      <a:pt x="170" y="212"/>
                    </a:lnTo>
                    <a:lnTo>
                      <a:pt x="196" y="180"/>
                    </a:lnTo>
                    <a:lnTo>
                      <a:pt x="220" y="142"/>
                    </a:lnTo>
                    <a:lnTo>
                      <a:pt x="238" y="100"/>
                    </a:lnTo>
                    <a:lnTo>
                      <a:pt x="250" y="54"/>
                    </a:lnTo>
                    <a:lnTo>
                      <a:pt x="254" y="2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FFFFFF">
                  <a:alpha val="490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79885" name="Group 13"/>
          <p:cNvGrpSpPr>
            <a:grpSpLocks/>
          </p:cNvGrpSpPr>
          <p:nvPr/>
        </p:nvGrpSpPr>
        <p:grpSpPr bwMode="auto">
          <a:xfrm>
            <a:off x="4355976" y="2774950"/>
            <a:ext cx="1270000" cy="1308100"/>
            <a:chOff x="2789" y="1625"/>
            <a:chExt cx="907" cy="907"/>
          </a:xfrm>
        </p:grpSpPr>
        <p:sp>
          <p:nvSpPr>
            <p:cNvPr id="79886" name="Oval 14"/>
            <p:cNvSpPr>
              <a:spLocks noChangeArrowheads="1"/>
            </p:cNvSpPr>
            <p:nvPr/>
          </p:nvSpPr>
          <p:spPr bwMode="gray">
            <a:xfrm>
              <a:off x="2789" y="1625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tint val="0"/>
                    <a:invGamma/>
                  </a:srgbClr>
                </a:gs>
                <a:gs pos="50000">
                  <a:srgbClr val="83A6A7"/>
                </a:gs>
                <a:gs pos="100000">
                  <a:srgbClr val="83A6A7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79887" name="Oval 15"/>
            <p:cNvSpPr>
              <a:spLocks noChangeArrowheads="1"/>
            </p:cNvSpPr>
            <p:nvPr/>
          </p:nvSpPr>
          <p:spPr bwMode="gray">
            <a:xfrm>
              <a:off x="2789" y="1625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83A6A7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79888" name="Oval 16"/>
            <p:cNvSpPr>
              <a:spLocks noChangeArrowheads="1"/>
            </p:cNvSpPr>
            <p:nvPr/>
          </p:nvSpPr>
          <p:spPr bwMode="gray">
            <a:xfrm>
              <a:off x="2849" y="1684"/>
              <a:ext cx="787" cy="788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shade val="54118"/>
                    <a:invGamma/>
                  </a:srgbClr>
                </a:gs>
                <a:gs pos="50000">
                  <a:srgbClr val="83A6A7"/>
                </a:gs>
                <a:gs pos="100000">
                  <a:srgbClr val="83A6A7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79889" name="Oval 17"/>
            <p:cNvSpPr>
              <a:spLocks noChangeArrowheads="1"/>
            </p:cNvSpPr>
            <p:nvPr/>
          </p:nvSpPr>
          <p:spPr bwMode="gray">
            <a:xfrm>
              <a:off x="2849" y="1686"/>
              <a:ext cx="787" cy="788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shade val="63529"/>
                    <a:invGamma/>
                  </a:srgbClr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79890" name="Oval 18"/>
            <p:cNvSpPr>
              <a:spLocks noChangeArrowheads="1"/>
            </p:cNvSpPr>
            <p:nvPr/>
          </p:nvSpPr>
          <p:spPr bwMode="gray">
            <a:xfrm>
              <a:off x="2888" y="1724"/>
              <a:ext cx="709" cy="709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grpSp>
          <p:nvGrpSpPr>
            <p:cNvPr id="79891" name="Group 19"/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</p:grpSpPr>
          <p:sp>
            <p:nvSpPr>
              <p:cNvPr id="79892" name="Oval 20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79893" name="Oval 21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79894" name="Oval 22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79895" name="Oval 23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79896" name="Group 24"/>
          <p:cNvGrpSpPr>
            <a:grpSpLocks/>
          </p:cNvGrpSpPr>
          <p:nvPr/>
        </p:nvGrpSpPr>
        <p:grpSpPr bwMode="auto">
          <a:xfrm rot="3877067">
            <a:off x="6369422" y="4218467"/>
            <a:ext cx="2477141" cy="1360501"/>
            <a:chOff x="2290" y="2725"/>
            <a:chExt cx="1832" cy="713"/>
          </a:xfrm>
        </p:grpSpPr>
        <p:grpSp>
          <p:nvGrpSpPr>
            <p:cNvPr id="79897" name="Group 25"/>
            <p:cNvGrpSpPr>
              <a:grpSpLocks/>
            </p:cNvGrpSpPr>
            <p:nvPr/>
          </p:nvGrpSpPr>
          <p:grpSpPr bwMode="auto">
            <a:xfrm>
              <a:off x="2290" y="3030"/>
              <a:ext cx="1832" cy="408"/>
              <a:chOff x="2290" y="3030"/>
              <a:chExt cx="1832" cy="408"/>
            </a:xfrm>
          </p:grpSpPr>
          <p:sp>
            <p:nvSpPr>
              <p:cNvPr id="79898" name="Freeform 26"/>
              <p:cNvSpPr>
                <a:spLocks/>
              </p:cNvSpPr>
              <p:nvPr/>
            </p:nvSpPr>
            <p:spPr bwMode="gray">
              <a:xfrm>
                <a:off x="2290" y="3030"/>
                <a:ext cx="1832" cy="408"/>
              </a:xfrm>
              <a:custGeom>
                <a:avLst/>
                <a:gdLst>
                  <a:gd name="T0" fmla="*/ 1832 w 1832"/>
                  <a:gd name="T1" fmla="*/ 32 h 408"/>
                  <a:gd name="T2" fmla="*/ 1830 w 1832"/>
                  <a:gd name="T3" fmla="*/ 66 h 408"/>
                  <a:gd name="T4" fmla="*/ 1814 w 1832"/>
                  <a:gd name="T5" fmla="*/ 128 h 408"/>
                  <a:gd name="T6" fmla="*/ 1788 w 1832"/>
                  <a:gd name="T7" fmla="*/ 188 h 408"/>
                  <a:gd name="T8" fmla="*/ 1754 w 1832"/>
                  <a:gd name="T9" fmla="*/ 240 h 408"/>
                  <a:gd name="T10" fmla="*/ 1712 w 1832"/>
                  <a:gd name="T11" fmla="*/ 288 h 408"/>
                  <a:gd name="T12" fmla="*/ 1664 w 1832"/>
                  <a:gd name="T13" fmla="*/ 330 h 408"/>
                  <a:gd name="T14" fmla="*/ 1610 w 1832"/>
                  <a:gd name="T15" fmla="*/ 362 h 408"/>
                  <a:gd name="T16" fmla="*/ 1550 w 1832"/>
                  <a:gd name="T17" fmla="*/ 388 h 408"/>
                  <a:gd name="T18" fmla="*/ 1486 w 1832"/>
                  <a:gd name="T19" fmla="*/ 402 h 408"/>
                  <a:gd name="T20" fmla="*/ 1418 w 1832"/>
                  <a:gd name="T21" fmla="*/ 408 h 408"/>
                  <a:gd name="T22" fmla="*/ 0 w 1832"/>
                  <a:gd name="T23" fmla="*/ 408 h 408"/>
                  <a:gd name="T24" fmla="*/ 0 w 1832"/>
                  <a:gd name="T25" fmla="*/ 0 h 408"/>
                  <a:gd name="T26" fmla="*/ 1832 w 1832"/>
                  <a:gd name="T27" fmla="*/ 0 h 408"/>
                  <a:gd name="T28" fmla="*/ 1832 w 1832"/>
                  <a:gd name="T29" fmla="*/ 32 h 408"/>
                  <a:gd name="T30" fmla="*/ 1832 w 1832"/>
                  <a:gd name="T31" fmla="*/ 32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32" h="408">
                    <a:moveTo>
                      <a:pt x="1832" y="32"/>
                    </a:moveTo>
                    <a:lnTo>
                      <a:pt x="1830" y="66"/>
                    </a:lnTo>
                    <a:lnTo>
                      <a:pt x="1814" y="128"/>
                    </a:lnTo>
                    <a:lnTo>
                      <a:pt x="1788" y="188"/>
                    </a:lnTo>
                    <a:lnTo>
                      <a:pt x="1754" y="240"/>
                    </a:lnTo>
                    <a:lnTo>
                      <a:pt x="1712" y="288"/>
                    </a:lnTo>
                    <a:lnTo>
                      <a:pt x="1664" y="330"/>
                    </a:lnTo>
                    <a:lnTo>
                      <a:pt x="1610" y="362"/>
                    </a:lnTo>
                    <a:lnTo>
                      <a:pt x="1550" y="388"/>
                    </a:lnTo>
                    <a:lnTo>
                      <a:pt x="1486" y="402"/>
                    </a:lnTo>
                    <a:lnTo>
                      <a:pt x="1418" y="408"/>
                    </a:lnTo>
                    <a:lnTo>
                      <a:pt x="0" y="408"/>
                    </a:lnTo>
                    <a:lnTo>
                      <a:pt x="0" y="0"/>
                    </a:lnTo>
                    <a:lnTo>
                      <a:pt x="1832" y="0"/>
                    </a:lnTo>
                    <a:lnTo>
                      <a:pt x="1832" y="32"/>
                    </a:lnTo>
                    <a:lnTo>
                      <a:pt x="1832" y="32"/>
                    </a:lnTo>
                    <a:close/>
                  </a:path>
                </a:pathLst>
              </a:cu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F590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9899" name="Freeform 27"/>
              <p:cNvSpPr>
                <a:spLocks/>
              </p:cNvSpPr>
              <p:nvPr/>
            </p:nvSpPr>
            <p:spPr bwMode="gray">
              <a:xfrm>
                <a:off x="3810" y="3058"/>
                <a:ext cx="288" cy="334"/>
              </a:xfrm>
              <a:custGeom>
                <a:avLst/>
                <a:gdLst>
                  <a:gd name="T0" fmla="*/ 288 w 288"/>
                  <a:gd name="T1" fmla="*/ 0 h 334"/>
                  <a:gd name="T2" fmla="*/ 284 w 288"/>
                  <a:gd name="T3" fmla="*/ 52 h 334"/>
                  <a:gd name="T4" fmla="*/ 272 w 288"/>
                  <a:gd name="T5" fmla="*/ 98 h 334"/>
                  <a:gd name="T6" fmla="*/ 254 w 288"/>
                  <a:gd name="T7" fmla="*/ 140 h 334"/>
                  <a:gd name="T8" fmla="*/ 230 w 288"/>
                  <a:gd name="T9" fmla="*/ 176 h 334"/>
                  <a:gd name="T10" fmla="*/ 204 w 288"/>
                  <a:gd name="T11" fmla="*/ 208 h 334"/>
                  <a:gd name="T12" fmla="*/ 174 w 288"/>
                  <a:gd name="T13" fmla="*/ 238 h 334"/>
                  <a:gd name="T14" fmla="*/ 144 w 288"/>
                  <a:gd name="T15" fmla="*/ 262 h 334"/>
                  <a:gd name="T16" fmla="*/ 112 w 288"/>
                  <a:gd name="T17" fmla="*/ 282 h 334"/>
                  <a:gd name="T18" fmla="*/ 84 w 288"/>
                  <a:gd name="T19" fmla="*/ 298 h 334"/>
                  <a:gd name="T20" fmla="*/ 56 w 288"/>
                  <a:gd name="T21" fmla="*/ 312 h 334"/>
                  <a:gd name="T22" fmla="*/ 34 w 288"/>
                  <a:gd name="T23" fmla="*/ 322 h 334"/>
                  <a:gd name="T24" fmla="*/ 16 w 288"/>
                  <a:gd name="T25" fmla="*/ 328 h 334"/>
                  <a:gd name="T26" fmla="*/ 4 w 288"/>
                  <a:gd name="T27" fmla="*/ 332 h 334"/>
                  <a:gd name="T28" fmla="*/ 0 w 288"/>
                  <a:gd name="T29" fmla="*/ 334 h 334"/>
                  <a:gd name="T30" fmla="*/ 4 w 288"/>
                  <a:gd name="T31" fmla="*/ 332 h 334"/>
                  <a:gd name="T32" fmla="*/ 16 w 288"/>
                  <a:gd name="T33" fmla="*/ 326 h 334"/>
                  <a:gd name="T34" fmla="*/ 34 w 288"/>
                  <a:gd name="T35" fmla="*/ 318 h 334"/>
                  <a:gd name="T36" fmla="*/ 56 w 288"/>
                  <a:gd name="T37" fmla="*/ 304 h 334"/>
                  <a:gd name="T38" fmla="*/ 84 w 288"/>
                  <a:gd name="T39" fmla="*/ 288 h 334"/>
                  <a:gd name="T40" fmla="*/ 112 w 288"/>
                  <a:gd name="T41" fmla="*/ 266 h 334"/>
                  <a:gd name="T42" fmla="*/ 142 w 288"/>
                  <a:gd name="T43" fmla="*/ 242 h 334"/>
                  <a:gd name="T44" fmla="*/ 170 w 288"/>
                  <a:gd name="T45" fmla="*/ 212 h 334"/>
                  <a:gd name="T46" fmla="*/ 196 w 288"/>
                  <a:gd name="T47" fmla="*/ 180 h 334"/>
                  <a:gd name="T48" fmla="*/ 220 w 288"/>
                  <a:gd name="T49" fmla="*/ 142 h 334"/>
                  <a:gd name="T50" fmla="*/ 238 w 288"/>
                  <a:gd name="T51" fmla="*/ 100 h 334"/>
                  <a:gd name="T52" fmla="*/ 250 w 288"/>
                  <a:gd name="T53" fmla="*/ 54 h 334"/>
                  <a:gd name="T54" fmla="*/ 254 w 288"/>
                  <a:gd name="T55" fmla="*/ 2 h 334"/>
                  <a:gd name="T56" fmla="*/ 288 w 288"/>
                  <a:gd name="T57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8" h="334">
                    <a:moveTo>
                      <a:pt x="288" y="0"/>
                    </a:moveTo>
                    <a:lnTo>
                      <a:pt x="284" y="52"/>
                    </a:lnTo>
                    <a:lnTo>
                      <a:pt x="272" y="98"/>
                    </a:lnTo>
                    <a:lnTo>
                      <a:pt x="254" y="140"/>
                    </a:lnTo>
                    <a:lnTo>
                      <a:pt x="230" y="176"/>
                    </a:lnTo>
                    <a:lnTo>
                      <a:pt x="204" y="208"/>
                    </a:lnTo>
                    <a:lnTo>
                      <a:pt x="174" y="238"/>
                    </a:lnTo>
                    <a:lnTo>
                      <a:pt x="144" y="262"/>
                    </a:lnTo>
                    <a:lnTo>
                      <a:pt x="112" y="282"/>
                    </a:lnTo>
                    <a:lnTo>
                      <a:pt x="84" y="298"/>
                    </a:lnTo>
                    <a:lnTo>
                      <a:pt x="56" y="312"/>
                    </a:lnTo>
                    <a:lnTo>
                      <a:pt x="34" y="322"/>
                    </a:lnTo>
                    <a:lnTo>
                      <a:pt x="16" y="328"/>
                    </a:lnTo>
                    <a:lnTo>
                      <a:pt x="4" y="332"/>
                    </a:lnTo>
                    <a:lnTo>
                      <a:pt x="0" y="334"/>
                    </a:lnTo>
                    <a:lnTo>
                      <a:pt x="4" y="332"/>
                    </a:lnTo>
                    <a:lnTo>
                      <a:pt x="16" y="326"/>
                    </a:lnTo>
                    <a:lnTo>
                      <a:pt x="34" y="318"/>
                    </a:lnTo>
                    <a:lnTo>
                      <a:pt x="56" y="304"/>
                    </a:lnTo>
                    <a:lnTo>
                      <a:pt x="84" y="288"/>
                    </a:lnTo>
                    <a:lnTo>
                      <a:pt x="112" y="266"/>
                    </a:lnTo>
                    <a:lnTo>
                      <a:pt x="142" y="242"/>
                    </a:lnTo>
                    <a:lnTo>
                      <a:pt x="170" y="212"/>
                    </a:lnTo>
                    <a:lnTo>
                      <a:pt x="196" y="180"/>
                    </a:lnTo>
                    <a:lnTo>
                      <a:pt x="220" y="142"/>
                    </a:lnTo>
                    <a:lnTo>
                      <a:pt x="238" y="100"/>
                    </a:lnTo>
                    <a:lnTo>
                      <a:pt x="250" y="54"/>
                    </a:lnTo>
                    <a:lnTo>
                      <a:pt x="254" y="2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FFFFFF">
                  <a:alpha val="490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9900" name="Group 28"/>
            <p:cNvGrpSpPr>
              <a:grpSpLocks/>
            </p:cNvGrpSpPr>
            <p:nvPr/>
          </p:nvGrpSpPr>
          <p:grpSpPr bwMode="auto">
            <a:xfrm flipV="1">
              <a:off x="2290" y="2725"/>
              <a:ext cx="1406" cy="313"/>
              <a:chOff x="2290" y="3030"/>
              <a:chExt cx="1832" cy="408"/>
            </a:xfrm>
          </p:grpSpPr>
          <p:sp>
            <p:nvSpPr>
              <p:cNvPr id="79901" name="Freeform 29"/>
              <p:cNvSpPr>
                <a:spLocks/>
              </p:cNvSpPr>
              <p:nvPr/>
            </p:nvSpPr>
            <p:spPr bwMode="gray">
              <a:xfrm>
                <a:off x="2290" y="3030"/>
                <a:ext cx="1832" cy="408"/>
              </a:xfrm>
              <a:custGeom>
                <a:avLst/>
                <a:gdLst>
                  <a:gd name="T0" fmla="*/ 1832 w 1832"/>
                  <a:gd name="T1" fmla="*/ 32 h 408"/>
                  <a:gd name="T2" fmla="*/ 1830 w 1832"/>
                  <a:gd name="T3" fmla="*/ 66 h 408"/>
                  <a:gd name="T4" fmla="*/ 1814 w 1832"/>
                  <a:gd name="T5" fmla="*/ 128 h 408"/>
                  <a:gd name="T6" fmla="*/ 1788 w 1832"/>
                  <a:gd name="T7" fmla="*/ 188 h 408"/>
                  <a:gd name="T8" fmla="*/ 1754 w 1832"/>
                  <a:gd name="T9" fmla="*/ 240 h 408"/>
                  <a:gd name="T10" fmla="*/ 1712 w 1832"/>
                  <a:gd name="T11" fmla="*/ 288 h 408"/>
                  <a:gd name="T12" fmla="*/ 1664 w 1832"/>
                  <a:gd name="T13" fmla="*/ 330 h 408"/>
                  <a:gd name="T14" fmla="*/ 1610 w 1832"/>
                  <a:gd name="T15" fmla="*/ 362 h 408"/>
                  <a:gd name="T16" fmla="*/ 1550 w 1832"/>
                  <a:gd name="T17" fmla="*/ 388 h 408"/>
                  <a:gd name="T18" fmla="*/ 1486 w 1832"/>
                  <a:gd name="T19" fmla="*/ 402 h 408"/>
                  <a:gd name="T20" fmla="*/ 1418 w 1832"/>
                  <a:gd name="T21" fmla="*/ 408 h 408"/>
                  <a:gd name="T22" fmla="*/ 0 w 1832"/>
                  <a:gd name="T23" fmla="*/ 408 h 408"/>
                  <a:gd name="T24" fmla="*/ 0 w 1832"/>
                  <a:gd name="T25" fmla="*/ 0 h 408"/>
                  <a:gd name="T26" fmla="*/ 1832 w 1832"/>
                  <a:gd name="T27" fmla="*/ 0 h 408"/>
                  <a:gd name="T28" fmla="*/ 1832 w 1832"/>
                  <a:gd name="T29" fmla="*/ 32 h 408"/>
                  <a:gd name="T30" fmla="*/ 1832 w 1832"/>
                  <a:gd name="T31" fmla="*/ 32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32" h="408">
                    <a:moveTo>
                      <a:pt x="1832" y="32"/>
                    </a:moveTo>
                    <a:lnTo>
                      <a:pt x="1830" y="66"/>
                    </a:lnTo>
                    <a:lnTo>
                      <a:pt x="1814" y="128"/>
                    </a:lnTo>
                    <a:lnTo>
                      <a:pt x="1788" y="188"/>
                    </a:lnTo>
                    <a:lnTo>
                      <a:pt x="1754" y="240"/>
                    </a:lnTo>
                    <a:lnTo>
                      <a:pt x="1712" y="288"/>
                    </a:lnTo>
                    <a:lnTo>
                      <a:pt x="1664" y="330"/>
                    </a:lnTo>
                    <a:lnTo>
                      <a:pt x="1610" y="362"/>
                    </a:lnTo>
                    <a:lnTo>
                      <a:pt x="1550" y="388"/>
                    </a:lnTo>
                    <a:lnTo>
                      <a:pt x="1486" y="402"/>
                    </a:lnTo>
                    <a:lnTo>
                      <a:pt x="1418" y="408"/>
                    </a:lnTo>
                    <a:lnTo>
                      <a:pt x="0" y="408"/>
                    </a:lnTo>
                    <a:lnTo>
                      <a:pt x="0" y="0"/>
                    </a:lnTo>
                    <a:lnTo>
                      <a:pt x="1832" y="0"/>
                    </a:lnTo>
                    <a:lnTo>
                      <a:pt x="1832" y="32"/>
                    </a:lnTo>
                    <a:lnTo>
                      <a:pt x="1832" y="32"/>
                    </a:lnTo>
                    <a:close/>
                  </a:path>
                </a:pathLst>
              </a:custGeom>
              <a:solidFill>
                <a:srgbClr val="669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F590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9902" name="Freeform 30"/>
              <p:cNvSpPr>
                <a:spLocks/>
              </p:cNvSpPr>
              <p:nvPr/>
            </p:nvSpPr>
            <p:spPr bwMode="gray">
              <a:xfrm>
                <a:off x="3810" y="3058"/>
                <a:ext cx="288" cy="334"/>
              </a:xfrm>
              <a:custGeom>
                <a:avLst/>
                <a:gdLst>
                  <a:gd name="T0" fmla="*/ 288 w 288"/>
                  <a:gd name="T1" fmla="*/ 0 h 334"/>
                  <a:gd name="T2" fmla="*/ 284 w 288"/>
                  <a:gd name="T3" fmla="*/ 52 h 334"/>
                  <a:gd name="T4" fmla="*/ 272 w 288"/>
                  <a:gd name="T5" fmla="*/ 98 h 334"/>
                  <a:gd name="T6" fmla="*/ 254 w 288"/>
                  <a:gd name="T7" fmla="*/ 140 h 334"/>
                  <a:gd name="T8" fmla="*/ 230 w 288"/>
                  <a:gd name="T9" fmla="*/ 176 h 334"/>
                  <a:gd name="T10" fmla="*/ 204 w 288"/>
                  <a:gd name="T11" fmla="*/ 208 h 334"/>
                  <a:gd name="T12" fmla="*/ 174 w 288"/>
                  <a:gd name="T13" fmla="*/ 238 h 334"/>
                  <a:gd name="T14" fmla="*/ 144 w 288"/>
                  <a:gd name="T15" fmla="*/ 262 h 334"/>
                  <a:gd name="T16" fmla="*/ 112 w 288"/>
                  <a:gd name="T17" fmla="*/ 282 h 334"/>
                  <a:gd name="T18" fmla="*/ 84 w 288"/>
                  <a:gd name="T19" fmla="*/ 298 h 334"/>
                  <a:gd name="T20" fmla="*/ 56 w 288"/>
                  <a:gd name="T21" fmla="*/ 312 h 334"/>
                  <a:gd name="T22" fmla="*/ 34 w 288"/>
                  <a:gd name="T23" fmla="*/ 322 h 334"/>
                  <a:gd name="T24" fmla="*/ 16 w 288"/>
                  <a:gd name="T25" fmla="*/ 328 h 334"/>
                  <a:gd name="T26" fmla="*/ 4 w 288"/>
                  <a:gd name="T27" fmla="*/ 332 h 334"/>
                  <a:gd name="T28" fmla="*/ 0 w 288"/>
                  <a:gd name="T29" fmla="*/ 334 h 334"/>
                  <a:gd name="T30" fmla="*/ 4 w 288"/>
                  <a:gd name="T31" fmla="*/ 332 h 334"/>
                  <a:gd name="T32" fmla="*/ 16 w 288"/>
                  <a:gd name="T33" fmla="*/ 326 h 334"/>
                  <a:gd name="T34" fmla="*/ 34 w 288"/>
                  <a:gd name="T35" fmla="*/ 318 h 334"/>
                  <a:gd name="T36" fmla="*/ 56 w 288"/>
                  <a:gd name="T37" fmla="*/ 304 h 334"/>
                  <a:gd name="T38" fmla="*/ 84 w 288"/>
                  <a:gd name="T39" fmla="*/ 288 h 334"/>
                  <a:gd name="T40" fmla="*/ 112 w 288"/>
                  <a:gd name="T41" fmla="*/ 266 h 334"/>
                  <a:gd name="T42" fmla="*/ 142 w 288"/>
                  <a:gd name="T43" fmla="*/ 242 h 334"/>
                  <a:gd name="T44" fmla="*/ 170 w 288"/>
                  <a:gd name="T45" fmla="*/ 212 h 334"/>
                  <a:gd name="T46" fmla="*/ 196 w 288"/>
                  <a:gd name="T47" fmla="*/ 180 h 334"/>
                  <a:gd name="T48" fmla="*/ 220 w 288"/>
                  <a:gd name="T49" fmla="*/ 142 h 334"/>
                  <a:gd name="T50" fmla="*/ 238 w 288"/>
                  <a:gd name="T51" fmla="*/ 100 h 334"/>
                  <a:gd name="T52" fmla="*/ 250 w 288"/>
                  <a:gd name="T53" fmla="*/ 54 h 334"/>
                  <a:gd name="T54" fmla="*/ 254 w 288"/>
                  <a:gd name="T55" fmla="*/ 2 h 334"/>
                  <a:gd name="T56" fmla="*/ 288 w 288"/>
                  <a:gd name="T57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8" h="334">
                    <a:moveTo>
                      <a:pt x="288" y="0"/>
                    </a:moveTo>
                    <a:lnTo>
                      <a:pt x="284" y="52"/>
                    </a:lnTo>
                    <a:lnTo>
                      <a:pt x="272" y="98"/>
                    </a:lnTo>
                    <a:lnTo>
                      <a:pt x="254" y="140"/>
                    </a:lnTo>
                    <a:lnTo>
                      <a:pt x="230" y="176"/>
                    </a:lnTo>
                    <a:lnTo>
                      <a:pt x="204" y="208"/>
                    </a:lnTo>
                    <a:lnTo>
                      <a:pt x="174" y="238"/>
                    </a:lnTo>
                    <a:lnTo>
                      <a:pt x="144" y="262"/>
                    </a:lnTo>
                    <a:lnTo>
                      <a:pt x="112" y="282"/>
                    </a:lnTo>
                    <a:lnTo>
                      <a:pt x="84" y="298"/>
                    </a:lnTo>
                    <a:lnTo>
                      <a:pt x="56" y="312"/>
                    </a:lnTo>
                    <a:lnTo>
                      <a:pt x="34" y="322"/>
                    </a:lnTo>
                    <a:lnTo>
                      <a:pt x="16" y="328"/>
                    </a:lnTo>
                    <a:lnTo>
                      <a:pt x="4" y="332"/>
                    </a:lnTo>
                    <a:lnTo>
                      <a:pt x="0" y="334"/>
                    </a:lnTo>
                    <a:lnTo>
                      <a:pt x="4" y="332"/>
                    </a:lnTo>
                    <a:lnTo>
                      <a:pt x="16" y="326"/>
                    </a:lnTo>
                    <a:lnTo>
                      <a:pt x="34" y="318"/>
                    </a:lnTo>
                    <a:lnTo>
                      <a:pt x="56" y="304"/>
                    </a:lnTo>
                    <a:lnTo>
                      <a:pt x="84" y="288"/>
                    </a:lnTo>
                    <a:lnTo>
                      <a:pt x="112" y="266"/>
                    </a:lnTo>
                    <a:lnTo>
                      <a:pt x="142" y="242"/>
                    </a:lnTo>
                    <a:lnTo>
                      <a:pt x="170" y="212"/>
                    </a:lnTo>
                    <a:lnTo>
                      <a:pt x="196" y="180"/>
                    </a:lnTo>
                    <a:lnTo>
                      <a:pt x="220" y="142"/>
                    </a:lnTo>
                    <a:lnTo>
                      <a:pt x="238" y="100"/>
                    </a:lnTo>
                    <a:lnTo>
                      <a:pt x="250" y="54"/>
                    </a:lnTo>
                    <a:lnTo>
                      <a:pt x="254" y="2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FFFFFF">
                  <a:alpha val="490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79903" name="Oval 31"/>
          <p:cNvSpPr>
            <a:spLocks noChangeArrowheads="1"/>
          </p:cNvSpPr>
          <p:nvPr/>
        </p:nvSpPr>
        <p:spPr bwMode="gray">
          <a:xfrm>
            <a:off x="6089650" y="2541588"/>
            <a:ext cx="1524000" cy="1568450"/>
          </a:xfrm>
          <a:prstGeom prst="ellipse">
            <a:avLst/>
          </a:prstGeom>
          <a:gradFill rotWithShape="1">
            <a:gsLst>
              <a:gs pos="0">
                <a:srgbClr val="3399FF">
                  <a:gamma/>
                  <a:tint val="0"/>
                  <a:invGamma/>
                </a:srgbClr>
              </a:gs>
              <a:gs pos="50000">
                <a:srgbClr val="3399FF"/>
              </a:gs>
              <a:gs pos="100000">
                <a:srgbClr val="3399FF">
                  <a:gamma/>
                  <a:tint val="0"/>
                  <a:invGamma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9904" name="Oval 32"/>
          <p:cNvSpPr>
            <a:spLocks noChangeArrowheads="1"/>
          </p:cNvSpPr>
          <p:nvPr/>
        </p:nvSpPr>
        <p:spPr bwMode="gray">
          <a:xfrm>
            <a:off x="6089650" y="2541588"/>
            <a:ext cx="1524000" cy="1568450"/>
          </a:xfrm>
          <a:prstGeom prst="ellipse">
            <a:avLst/>
          </a:prstGeom>
          <a:gradFill rotWithShape="1">
            <a:gsLst>
              <a:gs pos="0">
                <a:srgbClr val="3399FF">
                  <a:alpha val="32001"/>
                </a:srgbClr>
              </a:gs>
              <a:gs pos="100000">
                <a:srgbClr val="3399FF">
                  <a:gamma/>
                  <a:shade val="0"/>
                  <a:invGamma/>
                  <a:alpha val="89999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9905" name="Oval 33"/>
          <p:cNvSpPr>
            <a:spLocks noChangeArrowheads="1"/>
          </p:cNvSpPr>
          <p:nvPr/>
        </p:nvSpPr>
        <p:spPr bwMode="gray">
          <a:xfrm>
            <a:off x="6191250" y="2644775"/>
            <a:ext cx="1323975" cy="1362075"/>
          </a:xfrm>
          <a:prstGeom prst="ellipse">
            <a:avLst/>
          </a:prstGeom>
          <a:gradFill rotWithShape="1">
            <a:gsLst>
              <a:gs pos="0">
                <a:srgbClr val="3399FF">
                  <a:gamma/>
                  <a:shade val="54118"/>
                  <a:invGamma/>
                </a:srgbClr>
              </a:gs>
              <a:gs pos="50000">
                <a:srgbClr val="3399FF"/>
              </a:gs>
              <a:gs pos="100000">
                <a:srgbClr val="3399FF">
                  <a:gamma/>
                  <a:shade val="54118"/>
                  <a:invGamma/>
                </a:srgbClr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79906" name="Oval 34"/>
          <p:cNvSpPr>
            <a:spLocks noChangeArrowheads="1"/>
          </p:cNvSpPr>
          <p:nvPr/>
        </p:nvSpPr>
        <p:spPr bwMode="gray">
          <a:xfrm>
            <a:off x="6192838" y="2647950"/>
            <a:ext cx="1323975" cy="1362075"/>
          </a:xfrm>
          <a:prstGeom prst="ellipse">
            <a:avLst/>
          </a:prstGeom>
          <a:gradFill rotWithShape="1">
            <a:gsLst>
              <a:gs pos="0">
                <a:srgbClr val="3399FF">
                  <a:gamma/>
                  <a:shade val="63529"/>
                  <a:invGamma/>
                </a:srgbClr>
              </a:gs>
              <a:gs pos="100000">
                <a:srgbClr val="3399FF">
                  <a:alpha val="0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79907" name="Oval 35"/>
          <p:cNvSpPr>
            <a:spLocks noChangeArrowheads="1"/>
          </p:cNvSpPr>
          <p:nvPr/>
        </p:nvSpPr>
        <p:spPr bwMode="gray">
          <a:xfrm>
            <a:off x="6256338" y="2713038"/>
            <a:ext cx="1192212" cy="1225550"/>
          </a:xfrm>
          <a:prstGeom prst="ellipse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9250" dir="3267739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ru-RU"/>
          </a:p>
        </p:txBody>
      </p:sp>
      <p:grpSp>
        <p:nvGrpSpPr>
          <p:cNvPr id="79908" name="Group 36"/>
          <p:cNvGrpSpPr>
            <a:grpSpLocks/>
          </p:cNvGrpSpPr>
          <p:nvPr/>
        </p:nvGrpSpPr>
        <p:grpSpPr bwMode="auto">
          <a:xfrm>
            <a:off x="6275388" y="2732088"/>
            <a:ext cx="1155700" cy="1189037"/>
            <a:chOff x="4166" y="1706"/>
            <a:chExt cx="1252" cy="1252"/>
          </a:xfrm>
        </p:grpSpPr>
        <p:sp>
          <p:nvSpPr>
            <p:cNvPr id="79909" name="Oval 37"/>
            <p:cNvSpPr>
              <a:spLocks noChangeArrowheads="1"/>
            </p:cNvSpPr>
            <p:nvPr/>
          </p:nvSpPr>
          <p:spPr bwMode="gray">
            <a:xfrm>
              <a:off x="4166" y="1706"/>
              <a:ext cx="1252" cy="125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9910" name="Oval 38"/>
            <p:cNvSpPr>
              <a:spLocks noChangeArrowheads="1"/>
            </p:cNvSpPr>
            <p:nvPr/>
          </p:nvSpPr>
          <p:spPr bwMode="gray">
            <a:xfrm>
              <a:off x="4182" y="1713"/>
              <a:ext cx="1222" cy="122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9911" name="Oval 39"/>
            <p:cNvSpPr>
              <a:spLocks noChangeArrowheads="1"/>
            </p:cNvSpPr>
            <p:nvPr/>
          </p:nvSpPr>
          <p:spPr bwMode="gray">
            <a:xfrm>
              <a:off x="4195" y="1725"/>
              <a:ext cx="1162" cy="114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9912" name="Oval 40"/>
            <p:cNvSpPr>
              <a:spLocks noChangeArrowheads="1"/>
            </p:cNvSpPr>
            <p:nvPr/>
          </p:nvSpPr>
          <p:spPr bwMode="gray">
            <a:xfrm>
              <a:off x="4263" y="1757"/>
              <a:ext cx="1033" cy="92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grpSp>
        <p:nvGrpSpPr>
          <p:cNvPr id="79913" name="Group 41"/>
          <p:cNvGrpSpPr>
            <a:grpSpLocks/>
          </p:cNvGrpSpPr>
          <p:nvPr/>
        </p:nvGrpSpPr>
        <p:grpSpPr bwMode="auto">
          <a:xfrm rot="3877067">
            <a:off x="2655094" y="4310856"/>
            <a:ext cx="2273300" cy="858838"/>
            <a:chOff x="2290" y="2725"/>
            <a:chExt cx="1832" cy="713"/>
          </a:xfrm>
        </p:grpSpPr>
        <p:grpSp>
          <p:nvGrpSpPr>
            <p:cNvPr id="79914" name="Group 42"/>
            <p:cNvGrpSpPr>
              <a:grpSpLocks/>
            </p:cNvGrpSpPr>
            <p:nvPr/>
          </p:nvGrpSpPr>
          <p:grpSpPr bwMode="auto">
            <a:xfrm>
              <a:off x="2290" y="3030"/>
              <a:ext cx="1832" cy="408"/>
              <a:chOff x="2290" y="3030"/>
              <a:chExt cx="1832" cy="408"/>
            </a:xfrm>
          </p:grpSpPr>
          <p:sp>
            <p:nvSpPr>
              <p:cNvPr id="79915" name="Freeform 43"/>
              <p:cNvSpPr>
                <a:spLocks/>
              </p:cNvSpPr>
              <p:nvPr/>
            </p:nvSpPr>
            <p:spPr bwMode="gray">
              <a:xfrm>
                <a:off x="2290" y="3030"/>
                <a:ext cx="1832" cy="408"/>
              </a:xfrm>
              <a:custGeom>
                <a:avLst/>
                <a:gdLst>
                  <a:gd name="T0" fmla="*/ 1832 w 1832"/>
                  <a:gd name="T1" fmla="*/ 32 h 408"/>
                  <a:gd name="T2" fmla="*/ 1830 w 1832"/>
                  <a:gd name="T3" fmla="*/ 66 h 408"/>
                  <a:gd name="T4" fmla="*/ 1814 w 1832"/>
                  <a:gd name="T5" fmla="*/ 128 h 408"/>
                  <a:gd name="T6" fmla="*/ 1788 w 1832"/>
                  <a:gd name="T7" fmla="*/ 188 h 408"/>
                  <a:gd name="T8" fmla="*/ 1754 w 1832"/>
                  <a:gd name="T9" fmla="*/ 240 h 408"/>
                  <a:gd name="T10" fmla="*/ 1712 w 1832"/>
                  <a:gd name="T11" fmla="*/ 288 h 408"/>
                  <a:gd name="T12" fmla="*/ 1664 w 1832"/>
                  <a:gd name="T13" fmla="*/ 330 h 408"/>
                  <a:gd name="T14" fmla="*/ 1610 w 1832"/>
                  <a:gd name="T15" fmla="*/ 362 h 408"/>
                  <a:gd name="T16" fmla="*/ 1550 w 1832"/>
                  <a:gd name="T17" fmla="*/ 388 h 408"/>
                  <a:gd name="T18" fmla="*/ 1486 w 1832"/>
                  <a:gd name="T19" fmla="*/ 402 h 408"/>
                  <a:gd name="T20" fmla="*/ 1418 w 1832"/>
                  <a:gd name="T21" fmla="*/ 408 h 408"/>
                  <a:gd name="T22" fmla="*/ 0 w 1832"/>
                  <a:gd name="T23" fmla="*/ 408 h 408"/>
                  <a:gd name="T24" fmla="*/ 0 w 1832"/>
                  <a:gd name="T25" fmla="*/ 0 h 408"/>
                  <a:gd name="T26" fmla="*/ 1832 w 1832"/>
                  <a:gd name="T27" fmla="*/ 0 h 408"/>
                  <a:gd name="T28" fmla="*/ 1832 w 1832"/>
                  <a:gd name="T29" fmla="*/ 32 h 408"/>
                  <a:gd name="T30" fmla="*/ 1832 w 1832"/>
                  <a:gd name="T31" fmla="*/ 32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32" h="408">
                    <a:moveTo>
                      <a:pt x="1832" y="32"/>
                    </a:moveTo>
                    <a:lnTo>
                      <a:pt x="1830" y="66"/>
                    </a:lnTo>
                    <a:lnTo>
                      <a:pt x="1814" y="128"/>
                    </a:lnTo>
                    <a:lnTo>
                      <a:pt x="1788" y="188"/>
                    </a:lnTo>
                    <a:lnTo>
                      <a:pt x="1754" y="240"/>
                    </a:lnTo>
                    <a:lnTo>
                      <a:pt x="1712" y="288"/>
                    </a:lnTo>
                    <a:lnTo>
                      <a:pt x="1664" y="330"/>
                    </a:lnTo>
                    <a:lnTo>
                      <a:pt x="1610" y="362"/>
                    </a:lnTo>
                    <a:lnTo>
                      <a:pt x="1550" y="388"/>
                    </a:lnTo>
                    <a:lnTo>
                      <a:pt x="1486" y="402"/>
                    </a:lnTo>
                    <a:lnTo>
                      <a:pt x="1418" y="408"/>
                    </a:lnTo>
                    <a:lnTo>
                      <a:pt x="0" y="408"/>
                    </a:lnTo>
                    <a:lnTo>
                      <a:pt x="0" y="0"/>
                    </a:lnTo>
                    <a:lnTo>
                      <a:pt x="1832" y="0"/>
                    </a:lnTo>
                    <a:lnTo>
                      <a:pt x="1832" y="32"/>
                    </a:lnTo>
                    <a:lnTo>
                      <a:pt x="1832" y="32"/>
                    </a:lnTo>
                    <a:close/>
                  </a:path>
                </a:pathLst>
              </a:custGeom>
              <a:solidFill>
                <a:srgbClr val="6087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F590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9916" name="Freeform 44"/>
              <p:cNvSpPr>
                <a:spLocks/>
              </p:cNvSpPr>
              <p:nvPr/>
            </p:nvSpPr>
            <p:spPr bwMode="gray">
              <a:xfrm>
                <a:off x="3810" y="3058"/>
                <a:ext cx="288" cy="334"/>
              </a:xfrm>
              <a:custGeom>
                <a:avLst/>
                <a:gdLst>
                  <a:gd name="T0" fmla="*/ 288 w 288"/>
                  <a:gd name="T1" fmla="*/ 0 h 334"/>
                  <a:gd name="T2" fmla="*/ 284 w 288"/>
                  <a:gd name="T3" fmla="*/ 52 h 334"/>
                  <a:gd name="T4" fmla="*/ 272 w 288"/>
                  <a:gd name="T5" fmla="*/ 98 h 334"/>
                  <a:gd name="T6" fmla="*/ 254 w 288"/>
                  <a:gd name="T7" fmla="*/ 140 h 334"/>
                  <a:gd name="T8" fmla="*/ 230 w 288"/>
                  <a:gd name="T9" fmla="*/ 176 h 334"/>
                  <a:gd name="T10" fmla="*/ 204 w 288"/>
                  <a:gd name="T11" fmla="*/ 208 h 334"/>
                  <a:gd name="T12" fmla="*/ 174 w 288"/>
                  <a:gd name="T13" fmla="*/ 238 h 334"/>
                  <a:gd name="T14" fmla="*/ 144 w 288"/>
                  <a:gd name="T15" fmla="*/ 262 h 334"/>
                  <a:gd name="T16" fmla="*/ 112 w 288"/>
                  <a:gd name="T17" fmla="*/ 282 h 334"/>
                  <a:gd name="T18" fmla="*/ 84 w 288"/>
                  <a:gd name="T19" fmla="*/ 298 h 334"/>
                  <a:gd name="T20" fmla="*/ 56 w 288"/>
                  <a:gd name="T21" fmla="*/ 312 h 334"/>
                  <a:gd name="T22" fmla="*/ 34 w 288"/>
                  <a:gd name="T23" fmla="*/ 322 h 334"/>
                  <a:gd name="T24" fmla="*/ 16 w 288"/>
                  <a:gd name="T25" fmla="*/ 328 h 334"/>
                  <a:gd name="T26" fmla="*/ 4 w 288"/>
                  <a:gd name="T27" fmla="*/ 332 h 334"/>
                  <a:gd name="T28" fmla="*/ 0 w 288"/>
                  <a:gd name="T29" fmla="*/ 334 h 334"/>
                  <a:gd name="T30" fmla="*/ 4 w 288"/>
                  <a:gd name="T31" fmla="*/ 332 h 334"/>
                  <a:gd name="T32" fmla="*/ 16 w 288"/>
                  <a:gd name="T33" fmla="*/ 326 h 334"/>
                  <a:gd name="T34" fmla="*/ 34 w 288"/>
                  <a:gd name="T35" fmla="*/ 318 h 334"/>
                  <a:gd name="T36" fmla="*/ 56 w 288"/>
                  <a:gd name="T37" fmla="*/ 304 h 334"/>
                  <a:gd name="T38" fmla="*/ 84 w 288"/>
                  <a:gd name="T39" fmla="*/ 288 h 334"/>
                  <a:gd name="T40" fmla="*/ 112 w 288"/>
                  <a:gd name="T41" fmla="*/ 266 h 334"/>
                  <a:gd name="T42" fmla="*/ 142 w 288"/>
                  <a:gd name="T43" fmla="*/ 242 h 334"/>
                  <a:gd name="T44" fmla="*/ 170 w 288"/>
                  <a:gd name="T45" fmla="*/ 212 h 334"/>
                  <a:gd name="T46" fmla="*/ 196 w 288"/>
                  <a:gd name="T47" fmla="*/ 180 h 334"/>
                  <a:gd name="T48" fmla="*/ 220 w 288"/>
                  <a:gd name="T49" fmla="*/ 142 h 334"/>
                  <a:gd name="T50" fmla="*/ 238 w 288"/>
                  <a:gd name="T51" fmla="*/ 100 h 334"/>
                  <a:gd name="T52" fmla="*/ 250 w 288"/>
                  <a:gd name="T53" fmla="*/ 54 h 334"/>
                  <a:gd name="T54" fmla="*/ 254 w 288"/>
                  <a:gd name="T55" fmla="*/ 2 h 334"/>
                  <a:gd name="T56" fmla="*/ 288 w 288"/>
                  <a:gd name="T57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8" h="334">
                    <a:moveTo>
                      <a:pt x="288" y="0"/>
                    </a:moveTo>
                    <a:lnTo>
                      <a:pt x="284" y="52"/>
                    </a:lnTo>
                    <a:lnTo>
                      <a:pt x="272" y="98"/>
                    </a:lnTo>
                    <a:lnTo>
                      <a:pt x="254" y="140"/>
                    </a:lnTo>
                    <a:lnTo>
                      <a:pt x="230" y="176"/>
                    </a:lnTo>
                    <a:lnTo>
                      <a:pt x="204" y="208"/>
                    </a:lnTo>
                    <a:lnTo>
                      <a:pt x="174" y="238"/>
                    </a:lnTo>
                    <a:lnTo>
                      <a:pt x="144" y="262"/>
                    </a:lnTo>
                    <a:lnTo>
                      <a:pt x="112" y="282"/>
                    </a:lnTo>
                    <a:lnTo>
                      <a:pt x="84" y="298"/>
                    </a:lnTo>
                    <a:lnTo>
                      <a:pt x="56" y="312"/>
                    </a:lnTo>
                    <a:lnTo>
                      <a:pt x="34" y="322"/>
                    </a:lnTo>
                    <a:lnTo>
                      <a:pt x="16" y="328"/>
                    </a:lnTo>
                    <a:lnTo>
                      <a:pt x="4" y="332"/>
                    </a:lnTo>
                    <a:lnTo>
                      <a:pt x="0" y="334"/>
                    </a:lnTo>
                    <a:lnTo>
                      <a:pt x="4" y="332"/>
                    </a:lnTo>
                    <a:lnTo>
                      <a:pt x="16" y="326"/>
                    </a:lnTo>
                    <a:lnTo>
                      <a:pt x="34" y="318"/>
                    </a:lnTo>
                    <a:lnTo>
                      <a:pt x="56" y="304"/>
                    </a:lnTo>
                    <a:lnTo>
                      <a:pt x="84" y="288"/>
                    </a:lnTo>
                    <a:lnTo>
                      <a:pt x="112" y="266"/>
                    </a:lnTo>
                    <a:lnTo>
                      <a:pt x="142" y="242"/>
                    </a:lnTo>
                    <a:lnTo>
                      <a:pt x="170" y="212"/>
                    </a:lnTo>
                    <a:lnTo>
                      <a:pt x="196" y="180"/>
                    </a:lnTo>
                    <a:lnTo>
                      <a:pt x="220" y="142"/>
                    </a:lnTo>
                    <a:lnTo>
                      <a:pt x="238" y="100"/>
                    </a:lnTo>
                    <a:lnTo>
                      <a:pt x="250" y="54"/>
                    </a:lnTo>
                    <a:lnTo>
                      <a:pt x="254" y="2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FFFFFF">
                  <a:alpha val="490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9917" name="Group 45"/>
            <p:cNvGrpSpPr>
              <a:grpSpLocks/>
            </p:cNvGrpSpPr>
            <p:nvPr/>
          </p:nvGrpSpPr>
          <p:grpSpPr bwMode="auto">
            <a:xfrm flipV="1">
              <a:off x="2290" y="2725"/>
              <a:ext cx="1406" cy="313"/>
              <a:chOff x="2290" y="3030"/>
              <a:chExt cx="1832" cy="408"/>
            </a:xfrm>
          </p:grpSpPr>
          <p:sp>
            <p:nvSpPr>
              <p:cNvPr id="79918" name="Freeform 46"/>
              <p:cNvSpPr>
                <a:spLocks/>
              </p:cNvSpPr>
              <p:nvPr/>
            </p:nvSpPr>
            <p:spPr bwMode="gray">
              <a:xfrm>
                <a:off x="2290" y="3030"/>
                <a:ext cx="1832" cy="408"/>
              </a:xfrm>
              <a:custGeom>
                <a:avLst/>
                <a:gdLst>
                  <a:gd name="T0" fmla="*/ 1832 w 1832"/>
                  <a:gd name="T1" fmla="*/ 32 h 408"/>
                  <a:gd name="T2" fmla="*/ 1830 w 1832"/>
                  <a:gd name="T3" fmla="*/ 66 h 408"/>
                  <a:gd name="T4" fmla="*/ 1814 w 1832"/>
                  <a:gd name="T5" fmla="*/ 128 h 408"/>
                  <a:gd name="T6" fmla="*/ 1788 w 1832"/>
                  <a:gd name="T7" fmla="*/ 188 h 408"/>
                  <a:gd name="T8" fmla="*/ 1754 w 1832"/>
                  <a:gd name="T9" fmla="*/ 240 h 408"/>
                  <a:gd name="T10" fmla="*/ 1712 w 1832"/>
                  <a:gd name="T11" fmla="*/ 288 h 408"/>
                  <a:gd name="T12" fmla="*/ 1664 w 1832"/>
                  <a:gd name="T13" fmla="*/ 330 h 408"/>
                  <a:gd name="T14" fmla="*/ 1610 w 1832"/>
                  <a:gd name="T15" fmla="*/ 362 h 408"/>
                  <a:gd name="T16" fmla="*/ 1550 w 1832"/>
                  <a:gd name="T17" fmla="*/ 388 h 408"/>
                  <a:gd name="T18" fmla="*/ 1486 w 1832"/>
                  <a:gd name="T19" fmla="*/ 402 h 408"/>
                  <a:gd name="T20" fmla="*/ 1418 w 1832"/>
                  <a:gd name="T21" fmla="*/ 408 h 408"/>
                  <a:gd name="T22" fmla="*/ 0 w 1832"/>
                  <a:gd name="T23" fmla="*/ 408 h 408"/>
                  <a:gd name="T24" fmla="*/ 0 w 1832"/>
                  <a:gd name="T25" fmla="*/ 0 h 408"/>
                  <a:gd name="T26" fmla="*/ 1832 w 1832"/>
                  <a:gd name="T27" fmla="*/ 0 h 408"/>
                  <a:gd name="T28" fmla="*/ 1832 w 1832"/>
                  <a:gd name="T29" fmla="*/ 32 h 408"/>
                  <a:gd name="T30" fmla="*/ 1832 w 1832"/>
                  <a:gd name="T31" fmla="*/ 32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32" h="408">
                    <a:moveTo>
                      <a:pt x="1832" y="32"/>
                    </a:moveTo>
                    <a:lnTo>
                      <a:pt x="1830" y="66"/>
                    </a:lnTo>
                    <a:lnTo>
                      <a:pt x="1814" y="128"/>
                    </a:lnTo>
                    <a:lnTo>
                      <a:pt x="1788" y="188"/>
                    </a:lnTo>
                    <a:lnTo>
                      <a:pt x="1754" y="240"/>
                    </a:lnTo>
                    <a:lnTo>
                      <a:pt x="1712" y="288"/>
                    </a:lnTo>
                    <a:lnTo>
                      <a:pt x="1664" y="330"/>
                    </a:lnTo>
                    <a:lnTo>
                      <a:pt x="1610" y="362"/>
                    </a:lnTo>
                    <a:lnTo>
                      <a:pt x="1550" y="388"/>
                    </a:lnTo>
                    <a:lnTo>
                      <a:pt x="1486" y="402"/>
                    </a:lnTo>
                    <a:lnTo>
                      <a:pt x="1418" y="408"/>
                    </a:lnTo>
                    <a:lnTo>
                      <a:pt x="0" y="408"/>
                    </a:lnTo>
                    <a:lnTo>
                      <a:pt x="0" y="0"/>
                    </a:lnTo>
                    <a:lnTo>
                      <a:pt x="1832" y="0"/>
                    </a:lnTo>
                    <a:lnTo>
                      <a:pt x="1832" y="32"/>
                    </a:lnTo>
                    <a:lnTo>
                      <a:pt x="1832" y="32"/>
                    </a:lnTo>
                    <a:close/>
                  </a:path>
                </a:pathLst>
              </a:custGeom>
              <a:solidFill>
                <a:srgbClr val="98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F590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9919" name="Freeform 47"/>
              <p:cNvSpPr>
                <a:spLocks/>
              </p:cNvSpPr>
              <p:nvPr/>
            </p:nvSpPr>
            <p:spPr bwMode="gray">
              <a:xfrm>
                <a:off x="3810" y="3058"/>
                <a:ext cx="288" cy="334"/>
              </a:xfrm>
              <a:custGeom>
                <a:avLst/>
                <a:gdLst>
                  <a:gd name="T0" fmla="*/ 288 w 288"/>
                  <a:gd name="T1" fmla="*/ 0 h 334"/>
                  <a:gd name="T2" fmla="*/ 284 w 288"/>
                  <a:gd name="T3" fmla="*/ 52 h 334"/>
                  <a:gd name="T4" fmla="*/ 272 w 288"/>
                  <a:gd name="T5" fmla="*/ 98 h 334"/>
                  <a:gd name="T6" fmla="*/ 254 w 288"/>
                  <a:gd name="T7" fmla="*/ 140 h 334"/>
                  <a:gd name="T8" fmla="*/ 230 w 288"/>
                  <a:gd name="T9" fmla="*/ 176 h 334"/>
                  <a:gd name="T10" fmla="*/ 204 w 288"/>
                  <a:gd name="T11" fmla="*/ 208 h 334"/>
                  <a:gd name="T12" fmla="*/ 174 w 288"/>
                  <a:gd name="T13" fmla="*/ 238 h 334"/>
                  <a:gd name="T14" fmla="*/ 144 w 288"/>
                  <a:gd name="T15" fmla="*/ 262 h 334"/>
                  <a:gd name="T16" fmla="*/ 112 w 288"/>
                  <a:gd name="T17" fmla="*/ 282 h 334"/>
                  <a:gd name="T18" fmla="*/ 84 w 288"/>
                  <a:gd name="T19" fmla="*/ 298 h 334"/>
                  <a:gd name="T20" fmla="*/ 56 w 288"/>
                  <a:gd name="T21" fmla="*/ 312 h 334"/>
                  <a:gd name="T22" fmla="*/ 34 w 288"/>
                  <a:gd name="T23" fmla="*/ 322 h 334"/>
                  <a:gd name="T24" fmla="*/ 16 w 288"/>
                  <a:gd name="T25" fmla="*/ 328 h 334"/>
                  <a:gd name="T26" fmla="*/ 4 w 288"/>
                  <a:gd name="T27" fmla="*/ 332 h 334"/>
                  <a:gd name="T28" fmla="*/ 0 w 288"/>
                  <a:gd name="T29" fmla="*/ 334 h 334"/>
                  <a:gd name="T30" fmla="*/ 4 w 288"/>
                  <a:gd name="T31" fmla="*/ 332 h 334"/>
                  <a:gd name="T32" fmla="*/ 16 w 288"/>
                  <a:gd name="T33" fmla="*/ 326 h 334"/>
                  <a:gd name="T34" fmla="*/ 34 w 288"/>
                  <a:gd name="T35" fmla="*/ 318 h 334"/>
                  <a:gd name="T36" fmla="*/ 56 w 288"/>
                  <a:gd name="T37" fmla="*/ 304 h 334"/>
                  <a:gd name="T38" fmla="*/ 84 w 288"/>
                  <a:gd name="T39" fmla="*/ 288 h 334"/>
                  <a:gd name="T40" fmla="*/ 112 w 288"/>
                  <a:gd name="T41" fmla="*/ 266 h 334"/>
                  <a:gd name="T42" fmla="*/ 142 w 288"/>
                  <a:gd name="T43" fmla="*/ 242 h 334"/>
                  <a:gd name="T44" fmla="*/ 170 w 288"/>
                  <a:gd name="T45" fmla="*/ 212 h 334"/>
                  <a:gd name="T46" fmla="*/ 196 w 288"/>
                  <a:gd name="T47" fmla="*/ 180 h 334"/>
                  <a:gd name="T48" fmla="*/ 220 w 288"/>
                  <a:gd name="T49" fmla="*/ 142 h 334"/>
                  <a:gd name="T50" fmla="*/ 238 w 288"/>
                  <a:gd name="T51" fmla="*/ 100 h 334"/>
                  <a:gd name="T52" fmla="*/ 250 w 288"/>
                  <a:gd name="T53" fmla="*/ 54 h 334"/>
                  <a:gd name="T54" fmla="*/ 254 w 288"/>
                  <a:gd name="T55" fmla="*/ 2 h 334"/>
                  <a:gd name="T56" fmla="*/ 288 w 288"/>
                  <a:gd name="T57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8" h="334">
                    <a:moveTo>
                      <a:pt x="288" y="0"/>
                    </a:moveTo>
                    <a:lnTo>
                      <a:pt x="284" y="52"/>
                    </a:lnTo>
                    <a:lnTo>
                      <a:pt x="272" y="98"/>
                    </a:lnTo>
                    <a:lnTo>
                      <a:pt x="254" y="140"/>
                    </a:lnTo>
                    <a:lnTo>
                      <a:pt x="230" y="176"/>
                    </a:lnTo>
                    <a:lnTo>
                      <a:pt x="204" y="208"/>
                    </a:lnTo>
                    <a:lnTo>
                      <a:pt x="174" y="238"/>
                    </a:lnTo>
                    <a:lnTo>
                      <a:pt x="144" y="262"/>
                    </a:lnTo>
                    <a:lnTo>
                      <a:pt x="112" y="282"/>
                    </a:lnTo>
                    <a:lnTo>
                      <a:pt x="84" y="298"/>
                    </a:lnTo>
                    <a:lnTo>
                      <a:pt x="56" y="312"/>
                    </a:lnTo>
                    <a:lnTo>
                      <a:pt x="34" y="322"/>
                    </a:lnTo>
                    <a:lnTo>
                      <a:pt x="16" y="328"/>
                    </a:lnTo>
                    <a:lnTo>
                      <a:pt x="4" y="332"/>
                    </a:lnTo>
                    <a:lnTo>
                      <a:pt x="0" y="334"/>
                    </a:lnTo>
                    <a:lnTo>
                      <a:pt x="4" y="332"/>
                    </a:lnTo>
                    <a:lnTo>
                      <a:pt x="16" y="326"/>
                    </a:lnTo>
                    <a:lnTo>
                      <a:pt x="34" y="318"/>
                    </a:lnTo>
                    <a:lnTo>
                      <a:pt x="56" y="304"/>
                    </a:lnTo>
                    <a:lnTo>
                      <a:pt x="84" y="288"/>
                    </a:lnTo>
                    <a:lnTo>
                      <a:pt x="112" y="266"/>
                    </a:lnTo>
                    <a:lnTo>
                      <a:pt x="142" y="242"/>
                    </a:lnTo>
                    <a:lnTo>
                      <a:pt x="170" y="212"/>
                    </a:lnTo>
                    <a:lnTo>
                      <a:pt x="196" y="180"/>
                    </a:lnTo>
                    <a:lnTo>
                      <a:pt x="220" y="142"/>
                    </a:lnTo>
                    <a:lnTo>
                      <a:pt x="238" y="100"/>
                    </a:lnTo>
                    <a:lnTo>
                      <a:pt x="250" y="54"/>
                    </a:lnTo>
                    <a:lnTo>
                      <a:pt x="254" y="2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FFFFFF">
                  <a:alpha val="490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79920" name="Group 48"/>
          <p:cNvGrpSpPr>
            <a:grpSpLocks/>
          </p:cNvGrpSpPr>
          <p:nvPr/>
        </p:nvGrpSpPr>
        <p:grpSpPr bwMode="auto">
          <a:xfrm>
            <a:off x="2509838" y="2686050"/>
            <a:ext cx="1268412" cy="1308100"/>
            <a:chOff x="2789" y="1625"/>
            <a:chExt cx="907" cy="907"/>
          </a:xfrm>
        </p:grpSpPr>
        <p:sp>
          <p:nvSpPr>
            <p:cNvPr id="79921" name="Oval 49"/>
            <p:cNvSpPr>
              <a:spLocks noChangeArrowheads="1"/>
            </p:cNvSpPr>
            <p:nvPr/>
          </p:nvSpPr>
          <p:spPr bwMode="gray">
            <a:xfrm>
              <a:off x="2789" y="1625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tint val="0"/>
                    <a:invGamma/>
                  </a:srgbClr>
                </a:gs>
                <a:gs pos="50000">
                  <a:srgbClr val="83A6A7"/>
                </a:gs>
                <a:gs pos="100000">
                  <a:srgbClr val="83A6A7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79922" name="Oval 50"/>
            <p:cNvSpPr>
              <a:spLocks noChangeArrowheads="1"/>
            </p:cNvSpPr>
            <p:nvPr/>
          </p:nvSpPr>
          <p:spPr bwMode="gray">
            <a:xfrm>
              <a:off x="2789" y="1625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83A6A7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79923" name="Oval 51"/>
            <p:cNvSpPr>
              <a:spLocks noChangeArrowheads="1"/>
            </p:cNvSpPr>
            <p:nvPr/>
          </p:nvSpPr>
          <p:spPr bwMode="gray">
            <a:xfrm>
              <a:off x="2849" y="1684"/>
              <a:ext cx="787" cy="788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shade val="54118"/>
                    <a:invGamma/>
                  </a:srgbClr>
                </a:gs>
                <a:gs pos="50000">
                  <a:srgbClr val="83A6A7"/>
                </a:gs>
                <a:gs pos="100000">
                  <a:srgbClr val="83A6A7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79924" name="Oval 52"/>
            <p:cNvSpPr>
              <a:spLocks noChangeArrowheads="1"/>
            </p:cNvSpPr>
            <p:nvPr/>
          </p:nvSpPr>
          <p:spPr bwMode="gray">
            <a:xfrm>
              <a:off x="2849" y="1686"/>
              <a:ext cx="787" cy="788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shade val="63529"/>
                    <a:invGamma/>
                  </a:srgbClr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79925" name="Oval 53"/>
            <p:cNvSpPr>
              <a:spLocks noChangeArrowheads="1"/>
            </p:cNvSpPr>
            <p:nvPr/>
          </p:nvSpPr>
          <p:spPr bwMode="gray">
            <a:xfrm>
              <a:off x="2888" y="1724"/>
              <a:ext cx="709" cy="709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grpSp>
          <p:nvGrpSpPr>
            <p:cNvPr id="79926" name="Group 54"/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</p:grpSpPr>
          <p:sp>
            <p:nvSpPr>
              <p:cNvPr id="79927" name="Oval 55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79928" name="Oval 56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79929" name="Oval 57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79930" name="Oval 58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79931" name="Group 59"/>
          <p:cNvGrpSpPr>
            <a:grpSpLocks/>
          </p:cNvGrpSpPr>
          <p:nvPr/>
        </p:nvGrpSpPr>
        <p:grpSpPr bwMode="auto">
          <a:xfrm rot="3877067">
            <a:off x="975977" y="4380869"/>
            <a:ext cx="2273300" cy="858838"/>
            <a:chOff x="2290" y="2725"/>
            <a:chExt cx="1832" cy="713"/>
          </a:xfrm>
        </p:grpSpPr>
        <p:grpSp>
          <p:nvGrpSpPr>
            <p:cNvPr id="79932" name="Group 60"/>
            <p:cNvGrpSpPr>
              <a:grpSpLocks/>
            </p:cNvGrpSpPr>
            <p:nvPr/>
          </p:nvGrpSpPr>
          <p:grpSpPr bwMode="auto">
            <a:xfrm>
              <a:off x="2290" y="3030"/>
              <a:ext cx="1832" cy="408"/>
              <a:chOff x="2290" y="3030"/>
              <a:chExt cx="1832" cy="408"/>
            </a:xfrm>
          </p:grpSpPr>
          <p:sp>
            <p:nvSpPr>
              <p:cNvPr id="79933" name="Freeform 61"/>
              <p:cNvSpPr>
                <a:spLocks/>
              </p:cNvSpPr>
              <p:nvPr/>
            </p:nvSpPr>
            <p:spPr bwMode="gray">
              <a:xfrm>
                <a:off x="2290" y="3030"/>
                <a:ext cx="1832" cy="408"/>
              </a:xfrm>
              <a:custGeom>
                <a:avLst/>
                <a:gdLst>
                  <a:gd name="T0" fmla="*/ 1832 w 1832"/>
                  <a:gd name="T1" fmla="*/ 32 h 408"/>
                  <a:gd name="T2" fmla="*/ 1830 w 1832"/>
                  <a:gd name="T3" fmla="*/ 66 h 408"/>
                  <a:gd name="T4" fmla="*/ 1814 w 1832"/>
                  <a:gd name="T5" fmla="*/ 128 h 408"/>
                  <a:gd name="T6" fmla="*/ 1788 w 1832"/>
                  <a:gd name="T7" fmla="*/ 188 h 408"/>
                  <a:gd name="T8" fmla="*/ 1754 w 1832"/>
                  <a:gd name="T9" fmla="*/ 240 h 408"/>
                  <a:gd name="T10" fmla="*/ 1712 w 1832"/>
                  <a:gd name="T11" fmla="*/ 288 h 408"/>
                  <a:gd name="T12" fmla="*/ 1664 w 1832"/>
                  <a:gd name="T13" fmla="*/ 330 h 408"/>
                  <a:gd name="T14" fmla="*/ 1610 w 1832"/>
                  <a:gd name="T15" fmla="*/ 362 h 408"/>
                  <a:gd name="T16" fmla="*/ 1550 w 1832"/>
                  <a:gd name="T17" fmla="*/ 388 h 408"/>
                  <a:gd name="T18" fmla="*/ 1486 w 1832"/>
                  <a:gd name="T19" fmla="*/ 402 h 408"/>
                  <a:gd name="T20" fmla="*/ 1418 w 1832"/>
                  <a:gd name="T21" fmla="*/ 408 h 408"/>
                  <a:gd name="T22" fmla="*/ 0 w 1832"/>
                  <a:gd name="T23" fmla="*/ 408 h 408"/>
                  <a:gd name="T24" fmla="*/ 0 w 1832"/>
                  <a:gd name="T25" fmla="*/ 0 h 408"/>
                  <a:gd name="T26" fmla="*/ 1832 w 1832"/>
                  <a:gd name="T27" fmla="*/ 0 h 408"/>
                  <a:gd name="T28" fmla="*/ 1832 w 1832"/>
                  <a:gd name="T29" fmla="*/ 32 h 408"/>
                  <a:gd name="T30" fmla="*/ 1832 w 1832"/>
                  <a:gd name="T31" fmla="*/ 32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32" h="408">
                    <a:moveTo>
                      <a:pt x="1832" y="32"/>
                    </a:moveTo>
                    <a:lnTo>
                      <a:pt x="1830" y="66"/>
                    </a:lnTo>
                    <a:lnTo>
                      <a:pt x="1814" y="128"/>
                    </a:lnTo>
                    <a:lnTo>
                      <a:pt x="1788" y="188"/>
                    </a:lnTo>
                    <a:lnTo>
                      <a:pt x="1754" y="240"/>
                    </a:lnTo>
                    <a:lnTo>
                      <a:pt x="1712" y="288"/>
                    </a:lnTo>
                    <a:lnTo>
                      <a:pt x="1664" y="330"/>
                    </a:lnTo>
                    <a:lnTo>
                      <a:pt x="1610" y="362"/>
                    </a:lnTo>
                    <a:lnTo>
                      <a:pt x="1550" y="388"/>
                    </a:lnTo>
                    <a:lnTo>
                      <a:pt x="1486" y="402"/>
                    </a:lnTo>
                    <a:lnTo>
                      <a:pt x="1418" y="408"/>
                    </a:lnTo>
                    <a:lnTo>
                      <a:pt x="0" y="408"/>
                    </a:lnTo>
                    <a:lnTo>
                      <a:pt x="0" y="0"/>
                    </a:lnTo>
                    <a:lnTo>
                      <a:pt x="1832" y="0"/>
                    </a:lnTo>
                    <a:lnTo>
                      <a:pt x="1832" y="32"/>
                    </a:lnTo>
                    <a:lnTo>
                      <a:pt x="1832" y="32"/>
                    </a:lnTo>
                    <a:close/>
                  </a:path>
                </a:pathLst>
              </a:custGeom>
              <a:solidFill>
                <a:srgbClr val="6087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F590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9934" name="Freeform 62"/>
              <p:cNvSpPr>
                <a:spLocks/>
              </p:cNvSpPr>
              <p:nvPr/>
            </p:nvSpPr>
            <p:spPr bwMode="gray">
              <a:xfrm>
                <a:off x="3810" y="3058"/>
                <a:ext cx="288" cy="334"/>
              </a:xfrm>
              <a:custGeom>
                <a:avLst/>
                <a:gdLst>
                  <a:gd name="T0" fmla="*/ 288 w 288"/>
                  <a:gd name="T1" fmla="*/ 0 h 334"/>
                  <a:gd name="T2" fmla="*/ 284 w 288"/>
                  <a:gd name="T3" fmla="*/ 52 h 334"/>
                  <a:gd name="T4" fmla="*/ 272 w 288"/>
                  <a:gd name="T5" fmla="*/ 98 h 334"/>
                  <a:gd name="T6" fmla="*/ 254 w 288"/>
                  <a:gd name="T7" fmla="*/ 140 h 334"/>
                  <a:gd name="T8" fmla="*/ 230 w 288"/>
                  <a:gd name="T9" fmla="*/ 176 h 334"/>
                  <a:gd name="T10" fmla="*/ 204 w 288"/>
                  <a:gd name="T11" fmla="*/ 208 h 334"/>
                  <a:gd name="T12" fmla="*/ 174 w 288"/>
                  <a:gd name="T13" fmla="*/ 238 h 334"/>
                  <a:gd name="T14" fmla="*/ 144 w 288"/>
                  <a:gd name="T15" fmla="*/ 262 h 334"/>
                  <a:gd name="T16" fmla="*/ 112 w 288"/>
                  <a:gd name="T17" fmla="*/ 282 h 334"/>
                  <a:gd name="T18" fmla="*/ 84 w 288"/>
                  <a:gd name="T19" fmla="*/ 298 h 334"/>
                  <a:gd name="T20" fmla="*/ 56 w 288"/>
                  <a:gd name="T21" fmla="*/ 312 h 334"/>
                  <a:gd name="T22" fmla="*/ 34 w 288"/>
                  <a:gd name="T23" fmla="*/ 322 h 334"/>
                  <a:gd name="T24" fmla="*/ 16 w 288"/>
                  <a:gd name="T25" fmla="*/ 328 h 334"/>
                  <a:gd name="T26" fmla="*/ 4 w 288"/>
                  <a:gd name="T27" fmla="*/ 332 h 334"/>
                  <a:gd name="T28" fmla="*/ 0 w 288"/>
                  <a:gd name="T29" fmla="*/ 334 h 334"/>
                  <a:gd name="T30" fmla="*/ 4 w 288"/>
                  <a:gd name="T31" fmla="*/ 332 h 334"/>
                  <a:gd name="T32" fmla="*/ 16 w 288"/>
                  <a:gd name="T33" fmla="*/ 326 h 334"/>
                  <a:gd name="T34" fmla="*/ 34 w 288"/>
                  <a:gd name="T35" fmla="*/ 318 h 334"/>
                  <a:gd name="T36" fmla="*/ 56 w 288"/>
                  <a:gd name="T37" fmla="*/ 304 h 334"/>
                  <a:gd name="T38" fmla="*/ 84 w 288"/>
                  <a:gd name="T39" fmla="*/ 288 h 334"/>
                  <a:gd name="T40" fmla="*/ 112 w 288"/>
                  <a:gd name="T41" fmla="*/ 266 h 334"/>
                  <a:gd name="T42" fmla="*/ 142 w 288"/>
                  <a:gd name="T43" fmla="*/ 242 h 334"/>
                  <a:gd name="T44" fmla="*/ 170 w 288"/>
                  <a:gd name="T45" fmla="*/ 212 h 334"/>
                  <a:gd name="T46" fmla="*/ 196 w 288"/>
                  <a:gd name="T47" fmla="*/ 180 h 334"/>
                  <a:gd name="T48" fmla="*/ 220 w 288"/>
                  <a:gd name="T49" fmla="*/ 142 h 334"/>
                  <a:gd name="T50" fmla="*/ 238 w 288"/>
                  <a:gd name="T51" fmla="*/ 100 h 334"/>
                  <a:gd name="T52" fmla="*/ 250 w 288"/>
                  <a:gd name="T53" fmla="*/ 54 h 334"/>
                  <a:gd name="T54" fmla="*/ 254 w 288"/>
                  <a:gd name="T55" fmla="*/ 2 h 334"/>
                  <a:gd name="T56" fmla="*/ 288 w 288"/>
                  <a:gd name="T57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8" h="334">
                    <a:moveTo>
                      <a:pt x="288" y="0"/>
                    </a:moveTo>
                    <a:lnTo>
                      <a:pt x="284" y="52"/>
                    </a:lnTo>
                    <a:lnTo>
                      <a:pt x="272" y="98"/>
                    </a:lnTo>
                    <a:lnTo>
                      <a:pt x="254" y="140"/>
                    </a:lnTo>
                    <a:lnTo>
                      <a:pt x="230" y="176"/>
                    </a:lnTo>
                    <a:lnTo>
                      <a:pt x="204" y="208"/>
                    </a:lnTo>
                    <a:lnTo>
                      <a:pt x="174" y="238"/>
                    </a:lnTo>
                    <a:lnTo>
                      <a:pt x="144" y="262"/>
                    </a:lnTo>
                    <a:lnTo>
                      <a:pt x="112" y="282"/>
                    </a:lnTo>
                    <a:lnTo>
                      <a:pt x="84" y="298"/>
                    </a:lnTo>
                    <a:lnTo>
                      <a:pt x="56" y="312"/>
                    </a:lnTo>
                    <a:lnTo>
                      <a:pt x="34" y="322"/>
                    </a:lnTo>
                    <a:lnTo>
                      <a:pt x="16" y="328"/>
                    </a:lnTo>
                    <a:lnTo>
                      <a:pt x="4" y="332"/>
                    </a:lnTo>
                    <a:lnTo>
                      <a:pt x="0" y="334"/>
                    </a:lnTo>
                    <a:lnTo>
                      <a:pt x="4" y="332"/>
                    </a:lnTo>
                    <a:lnTo>
                      <a:pt x="16" y="326"/>
                    </a:lnTo>
                    <a:lnTo>
                      <a:pt x="34" y="318"/>
                    </a:lnTo>
                    <a:lnTo>
                      <a:pt x="56" y="304"/>
                    </a:lnTo>
                    <a:lnTo>
                      <a:pt x="84" y="288"/>
                    </a:lnTo>
                    <a:lnTo>
                      <a:pt x="112" y="266"/>
                    </a:lnTo>
                    <a:lnTo>
                      <a:pt x="142" y="242"/>
                    </a:lnTo>
                    <a:lnTo>
                      <a:pt x="170" y="212"/>
                    </a:lnTo>
                    <a:lnTo>
                      <a:pt x="196" y="180"/>
                    </a:lnTo>
                    <a:lnTo>
                      <a:pt x="220" y="142"/>
                    </a:lnTo>
                    <a:lnTo>
                      <a:pt x="238" y="100"/>
                    </a:lnTo>
                    <a:lnTo>
                      <a:pt x="250" y="54"/>
                    </a:lnTo>
                    <a:lnTo>
                      <a:pt x="254" y="2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FFFFFF">
                  <a:alpha val="490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9935" name="Group 63"/>
            <p:cNvGrpSpPr>
              <a:grpSpLocks/>
            </p:cNvGrpSpPr>
            <p:nvPr/>
          </p:nvGrpSpPr>
          <p:grpSpPr bwMode="auto">
            <a:xfrm flipV="1">
              <a:off x="2290" y="2725"/>
              <a:ext cx="1406" cy="313"/>
              <a:chOff x="2290" y="3030"/>
              <a:chExt cx="1832" cy="408"/>
            </a:xfrm>
          </p:grpSpPr>
          <p:sp>
            <p:nvSpPr>
              <p:cNvPr id="79936" name="Freeform 64"/>
              <p:cNvSpPr>
                <a:spLocks/>
              </p:cNvSpPr>
              <p:nvPr/>
            </p:nvSpPr>
            <p:spPr bwMode="gray">
              <a:xfrm>
                <a:off x="2290" y="3030"/>
                <a:ext cx="1832" cy="408"/>
              </a:xfrm>
              <a:custGeom>
                <a:avLst/>
                <a:gdLst>
                  <a:gd name="T0" fmla="*/ 1832 w 1832"/>
                  <a:gd name="T1" fmla="*/ 32 h 408"/>
                  <a:gd name="T2" fmla="*/ 1830 w 1832"/>
                  <a:gd name="T3" fmla="*/ 66 h 408"/>
                  <a:gd name="T4" fmla="*/ 1814 w 1832"/>
                  <a:gd name="T5" fmla="*/ 128 h 408"/>
                  <a:gd name="T6" fmla="*/ 1788 w 1832"/>
                  <a:gd name="T7" fmla="*/ 188 h 408"/>
                  <a:gd name="T8" fmla="*/ 1754 w 1832"/>
                  <a:gd name="T9" fmla="*/ 240 h 408"/>
                  <a:gd name="T10" fmla="*/ 1712 w 1832"/>
                  <a:gd name="T11" fmla="*/ 288 h 408"/>
                  <a:gd name="T12" fmla="*/ 1664 w 1832"/>
                  <a:gd name="T13" fmla="*/ 330 h 408"/>
                  <a:gd name="T14" fmla="*/ 1610 w 1832"/>
                  <a:gd name="T15" fmla="*/ 362 h 408"/>
                  <a:gd name="T16" fmla="*/ 1550 w 1832"/>
                  <a:gd name="T17" fmla="*/ 388 h 408"/>
                  <a:gd name="T18" fmla="*/ 1486 w 1832"/>
                  <a:gd name="T19" fmla="*/ 402 h 408"/>
                  <a:gd name="T20" fmla="*/ 1418 w 1832"/>
                  <a:gd name="T21" fmla="*/ 408 h 408"/>
                  <a:gd name="T22" fmla="*/ 0 w 1832"/>
                  <a:gd name="T23" fmla="*/ 408 h 408"/>
                  <a:gd name="T24" fmla="*/ 0 w 1832"/>
                  <a:gd name="T25" fmla="*/ 0 h 408"/>
                  <a:gd name="T26" fmla="*/ 1832 w 1832"/>
                  <a:gd name="T27" fmla="*/ 0 h 408"/>
                  <a:gd name="T28" fmla="*/ 1832 w 1832"/>
                  <a:gd name="T29" fmla="*/ 32 h 408"/>
                  <a:gd name="T30" fmla="*/ 1832 w 1832"/>
                  <a:gd name="T31" fmla="*/ 32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32" h="408">
                    <a:moveTo>
                      <a:pt x="1832" y="32"/>
                    </a:moveTo>
                    <a:lnTo>
                      <a:pt x="1830" y="66"/>
                    </a:lnTo>
                    <a:lnTo>
                      <a:pt x="1814" y="128"/>
                    </a:lnTo>
                    <a:lnTo>
                      <a:pt x="1788" y="188"/>
                    </a:lnTo>
                    <a:lnTo>
                      <a:pt x="1754" y="240"/>
                    </a:lnTo>
                    <a:lnTo>
                      <a:pt x="1712" y="288"/>
                    </a:lnTo>
                    <a:lnTo>
                      <a:pt x="1664" y="330"/>
                    </a:lnTo>
                    <a:lnTo>
                      <a:pt x="1610" y="362"/>
                    </a:lnTo>
                    <a:lnTo>
                      <a:pt x="1550" y="388"/>
                    </a:lnTo>
                    <a:lnTo>
                      <a:pt x="1486" y="402"/>
                    </a:lnTo>
                    <a:lnTo>
                      <a:pt x="1418" y="408"/>
                    </a:lnTo>
                    <a:lnTo>
                      <a:pt x="0" y="408"/>
                    </a:lnTo>
                    <a:lnTo>
                      <a:pt x="0" y="0"/>
                    </a:lnTo>
                    <a:lnTo>
                      <a:pt x="1832" y="0"/>
                    </a:lnTo>
                    <a:lnTo>
                      <a:pt x="1832" y="32"/>
                    </a:lnTo>
                    <a:lnTo>
                      <a:pt x="1832" y="32"/>
                    </a:lnTo>
                    <a:close/>
                  </a:path>
                </a:pathLst>
              </a:custGeom>
              <a:solidFill>
                <a:srgbClr val="98B5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F590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9937" name="Freeform 65"/>
              <p:cNvSpPr>
                <a:spLocks/>
              </p:cNvSpPr>
              <p:nvPr/>
            </p:nvSpPr>
            <p:spPr bwMode="gray">
              <a:xfrm>
                <a:off x="3810" y="3058"/>
                <a:ext cx="288" cy="334"/>
              </a:xfrm>
              <a:custGeom>
                <a:avLst/>
                <a:gdLst>
                  <a:gd name="T0" fmla="*/ 288 w 288"/>
                  <a:gd name="T1" fmla="*/ 0 h 334"/>
                  <a:gd name="T2" fmla="*/ 284 w 288"/>
                  <a:gd name="T3" fmla="*/ 52 h 334"/>
                  <a:gd name="T4" fmla="*/ 272 w 288"/>
                  <a:gd name="T5" fmla="*/ 98 h 334"/>
                  <a:gd name="T6" fmla="*/ 254 w 288"/>
                  <a:gd name="T7" fmla="*/ 140 h 334"/>
                  <a:gd name="T8" fmla="*/ 230 w 288"/>
                  <a:gd name="T9" fmla="*/ 176 h 334"/>
                  <a:gd name="T10" fmla="*/ 204 w 288"/>
                  <a:gd name="T11" fmla="*/ 208 h 334"/>
                  <a:gd name="T12" fmla="*/ 174 w 288"/>
                  <a:gd name="T13" fmla="*/ 238 h 334"/>
                  <a:gd name="T14" fmla="*/ 144 w 288"/>
                  <a:gd name="T15" fmla="*/ 262 h 334"/>
                  <a:gd name="T16" fmla="*/ 112 w 288"/>
                  <a:gd name="T17" fmla="*/ 282 h 334"/>
                  <a:gd name="T18" fmla="*/ 84 w 288"/>
                  <a:gd name="T19" fmla="*/ 298 h 334"/>
                  <a:gd name="T20" fmla="*/ 56 w 288"/>
                  <a:gd name="T21" fmla="*/ 312 h 334"/>
                  <a:gd name="T22" fmla="*/ 34 w 288"/>
                  <a:gd name="T23" fmla="*/ 322 h 334"/>
                  <a:gd name="T24" fmla="*/ 16 w 288"/>
                  <a:gd name="T25" fmla="*/ 328 h 334"/>
                  <a:gd name="T26" fmla="*/ 4 w 288"/>
                  <a:gd name="T27" fmla="*/ 332 h 334"/>
                  <a:gd name="T28" fmla="*/ 0 w 288"/>
                  <a:gd name="T29" fmla="*/ 334 h 334"/>
                  <a:gd name="T30" fmla="*/ 4 w 288"/>
                  <a:gd name="T31" fmla="*/ 332 h 334"/>
                  <a:gd name="T32" fmla="*/ 16 w 288"/>
                  <a:gd name="T33" fmla="*/ 326 h 334"/>
                  <a:gd name="T34" fmla="*/ 34 w 288"/>
                  <a:gd name="T35" fmla="*/ 318 h 334"/>
                  <a:gd name="T36" fmla="*/ 56 w 288"/>
                  <a:gd name="T37" fmla="*/ 304 h 334"/>
                  <a:gd name="T38" fmla="*/ 84 w 288"/>
                  <a:gd name="T39" fmla="*/ 288 h 334"/>
                  <a:gd name="T40" fmla="*/ 112 w 288"/>
                  <a:gd name="T41" fmla="*/ 266 h 334"/>
                  <a:gd name="T42" fmla="*/ 142 w 288"/>
                  <a:gd name="T43" fmla="*/ 242 h 334"/>
                  <a:gd name="T44" fmla="*/ 170 w 288"/>
                  <a:gd name="T45" fmla="*/ 212 h 334"/>
                  <a:gd name="T46" fmla="*/ 196 w 288"/>
                  <a:gd name="T47" fmla="*/ 180 h 334"/>
                  <a:gd name="T48" fmla="*/ 220 w 288"/>
                  <a:gd name="T49" fmla="*/ 142 h 334"/>
                  <a:gd name="T50" fmla="*/ 238 w 288"/>
                  <a:gd name="T51" fmla="*/ 100 h 334"/>
                  <a:gd name="T52" fmla="*/ 250 w 288"/>
                  <a:gd name="T53" fmla="*/ 54 h 334"/>
                  <a:gd name="T54" fmla="*/ 254 w 288"/>
                  <a:gd name="T55" fmla="*/ 2 h 334"/>
                  <a:gd name="T56" fmla="*/ 288 w 288"/>
                  <a:gd name="T57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88" h="334">
                    <a:moveTo>
                      <a:pt x="288" y="0"/>
                    </a:moveTo>
                    <a:lnTo>
                      <a:pt x="284" y="52"/>
                    </a:lnTo>
                    <a:lnTo>
                      <a:pt x="272" y="98"/>
                    </a:lnTo>
                    <a:lnTo>
                      <a:pt x="254" y="140"/>
                    </a:lnTo>
                    <a:lnTo>
                      <a:pt x="230" y="176"/>
                    </a:lnTo>
                    <a:lnTo>
                      <a:pt x="204" y="208"/>
                    </a:lnTo>
                    <a:lnTo>
                      <a:pt x="174" y="238"/>
                    </a:lnTo>
                    <a:lnTo>
                      <a:pt x="144" y="262"/>
                    </a:lnTo>
                    <a:lnTo>
                      <a:pt x="112" y="282"/>
                    </a:lnTo>
                    <a:lnTo>
                      <a:pt x="84" y="298"/>
                    </a:lnTo>
                    <a:lnTo>
                      <a:pt x="56" y="312"/>
                    </a:lnTo>
                    <a:lnTo>
                      <a:pt x="34" y="322"/>
                    </a:lnTo>
                    <a:lnTo>
                      <a:pt x="16" y="328"/>
                    </a:lnTo>
                    <a:lnTo>
                      <a:pt x="4" y="332"/>
                    </a:lnTo>
                    <a:lnTo>
                      <a:pt x="0" y="334"/>
                    </a:lnTo>
                    <a:lnTo>
                      <a:pt x="4" y="332"/>
                    </a:lnTo>
                    <a:lnTo>
                      <a:pt x="16" y="326"/>
                    </a:lnTo>
                    <a:lnTo>
                      <a:pt x="34" y="318"/>
                    </a:lnTo>
                    <a:lnTo>
                      <a:pt x="56" y="304"/>
                    </a:lnTo>
                    <a:lnTo>
                      <a:pt x="84" y="288"/>
                    </a:lnTo>
                    <a:lnTo>
                      <a:pt x="112" y="266"/>
                    </a:lnTo>
                    <a:lnTo>
                      <a:pt x="142" y="242"/>
                    </a:lnTo>
                    <a:lnTo>
                      <a:pt x="170" y="212"/>
                    </a:lnTo>
                    <a:lnTo>
                      <a:pt x="196" y="180"/>
                    </a:lnTo>
                    <a:lnTo>
                      <a:pt x="220" y="142"/>
                    </a:lnTo>
                    <a:lnTo>
                      <a:pt x="238" y="100"/>
                    </a:lnTo>
                    <a:lnTo>
                      <a:pt x="250" y="54"/>
                    </a:lnTo>
                    <a:lnTo>
                      <a:pt x="254" y="2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rgbClr val="FFFFFF">
                  <a:alpha val="49001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FFFFF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79938" name="Group 66"/>
          <p:cNvGrpSpPr>
            <a:grpSpLocks/>
          </p:cNvGrpSpPr>
          <p:nvPr/>
        </p:nvGrpSpPr>
        <p:grpSpPr bwMode="auto">
          <a:xfrm>
            <a:off x="762000" y="2686050"/>
            <a:ext cx="1268413" cy="1308100"/>
            <a:chOff x="2789" y="1625"/>
            <a:chExt cx="907" cy="907"/>
          </a:xfrm>
        </p:grpSpPr>
        <p:sp>
          <p:nvSpPr>
            <p:cNvPr id="79939" name="Oval 67"/>
            <p:cNvSpPr>
              <a:spLocks noChangeArrowheads="1"/>
            </p:cNvSpPr>
            <p:nvPr/>
          </p:nvSpPr>
          <p:spPr bwMode="gray">
            <a:xfrm>
              <a:off x="2789" y="1625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tint val="0"/>
                    <a:invGamma/>
                  </a:srgbClr>
                </a:gs>
                <a:gs pos="50000">
                  <a:srgbClr val="83A6A7"/>
                </a:gs>
                <a:gs pos="100000">
                  <a:srgbClr val="83A6A7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79940" name="Oval 68"/>
            <p:cNvSpPr>
              <a:spLocks noChangeArrowheads="1"/>
            </p:cNvSpPr>
            <p:nvPr/>
          </p:nvSpPr>
          <p:spPr bwMode="gray">
            <a:xfrm>
              <a:off x="2789" y="1625"/>
              <a:ext cx="907" cy="90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83A6A7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79941" name="Oval 69"/>
            <p:cNvSpPr>
              <a:spLocks noChangeArrowheads="1"/>
            </p:cNvSpPr>
            <p:nvPr/>
          </p:nvSpPr>
          <p:spPr bwMode="gray">
            <a:xfrm>
              <a:off x="2849" y="1684"/>
              <a:ext cx="787" cy="788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shade val="54118"/>
                    <a:invGamma/>
                  </a:srgbClr>
                </a:gs>
                <a:gs pos="50000">
                  <a:srgbClr val="83A6A7"/>
                </a:gs>
                <a:gs pos="100000">
                  <a:srgbClr val="83A6A7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79942" name="Oval 70"/>
            <p:cNvSpPr>
              <a:spLocks noChangeArrowheads="1"/>
            </p:cNvSpPr>
            <p:nvPr/>
          </p:nvSpPr>
          <p:spPr bwMode="gray">
            <a:xfrm>
              <a:off x="2849" y="1686"/>
              <a:ext cx="787" cy="788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gamma/>
                    <a:shade val="63529"/>
                    <a:invGamma/>
                  </a:srgbClr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79943" name="Oval 71"/>
            <p:cNvSpPr>
              <a:spLocks noChangeArrowheads="1"/>
            </p:cNvSpPr>
            <p:nvPr/>
          </p:nvSpPr>
          <p:spPr bwMode="gray">
            <a:xfrm>
              <a:off x="2888" y="1724"/>
              <a:ext cx="709" cy="709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grpSp>
          <p:nvGrpSpPr>
            <p:cNvPr id="79944" name="Group 72"/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</p:grpSpPr>
          <p:sp>
            <p:nvSpPr>
              <p:cNvPr id="79945" name="Oval 73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79946" name="Oval 74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79947" name="Oval 75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79948" name="Oval 76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</p:grpSp>
      <p:sp>
        <p:nvSpPr>
          <p:cNvPr id="79949" name="Text Box 77"/>
          <p:cNvSpPr txBox="1">
            <a:spLocks noChangeArrowheads="1"/>
          </p:cNvSpPr>
          <p:nvPr/>
        </p:nvSpPr>
        <p:spPr bwMode="gray">
          <a:xfrm rot="3925970">
            <a:off x="892256" y="4616538"/>
            <a:ext cx="199125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2000" dirty="0" smtClean="0">
                <a:solidFill>
                  <a:schemeClr val="bg1"/>
                </a:solidFill>
              </a:rPr>
              <a:t>1 победитель </a:t>
            </a:r>
            <a:endParaRPr lang="en-US" altLang="ru-RU" sz="2000" dirty="0">
              <a:solidFill>
                <a:schemeClr val="bg1"/>
              </a:solidFill>
            </a:endParaRPr>
          </a:p>
        </p:txBody>
      </p:sp>
      <p:sp>
        <p:nvSpPr>
          <p:cNvPr id="79950" name="Text Box 78"/>
          <p:cNvSpPr txBox="1">
            <a:spLocks noChangeArrowheads="1"/>
          </p:cNvSpPr>
          <p:nvPr/>
        </p:nvSpPr>
        <p:spPr bwMode="gray">
          <a:xfrm rot="3925970">
            <a:off x="1455340" y="4225231"/>
            <a:ext cx="127714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1400" dirty="0" smtClean="0"/>
              <a:t>10 призеров</a:t>
            </a:r>
            <a:endParaRPr lang="en-US" altLang="ru-RU" sz="1400" dirty="0"/>
          </a:p>
        </p:txBody>
      </p:sp>
      <p:sp>
        <p:nvSpPr>
          <p:cNvPr id="79951" name="Text Box 79"/>
          <p:cNvSpPr txBox="1">
            <a:spLocks noChangeArrowheads="1"/>
          </p:cNvSpPr>
          <p:nvPr/>
        </p:nvSpPr>
        <p:spPr bwMode="gray">
          <a:xfrm rot="3925970">
            <a:off x="2620448" y="4616538"/>
            <a:ext cx="199125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2000" dirty="0" smtClean="0">
                <a:solidFill>
                  <a:schemeClr val="bg1"/>
                </a:solidFill>
              </a:rPr>
              <a:t>1 победитель</a:t>
            </a:r>
            <a:endParaRPr lang="en-US" altLang="ru-RU" sz="2000" dirty="0">
              <a:solidFill>
                <a:schemeClr val="bg1"/>
              </a:solidFill>
            </a:endParaRPr>
          </a:p>
        </p:txBody>
      </p:sp>
      <p:sp>
        <p:nvSpPr>
          <p:cNvPr id="79952" name="Text Box 80"/>
          <p:cNvSpPr txBox="1">
            <a:spLocks noChangeArrowheads="1"/>
          </p:cNvSpPr>
          <p:nvPr/>
        </p:nvSpPr>
        <p:spPr bwMode="gray">
          <a:xfrm rot="3925970">
            <a:off x="3196828" y="4225231"/>
            <a:ext cx="127714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1400" dirty="0" smtClean="0"/>
              <a:t>18 призеров</a:t>
            </a:r>
            <a:endParaRPr lang="en-US" altLang="ru-RU" sz="1400" dirty="0"/>
          </a:p>
        </p:txBody>
      </p:sp>
      <p:sp>
        <p:nvSpPr>
          <p:cNvPr id="79953" name="Text Box 81"/>
          <p:cNvSpPr txBox="1">
            <a:spLocks noChangeArrowheads="1"/>
          </p:cNvSpPr>
          <p:nvPr/>
        </p:nvSpPr>
        <p:spPr bwMode="gray">
          <a:xfrm rot="3925970">
            <a:off x="4367783" y="4574011"/>
            <a:ext cx="19832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2000" dirty="0" smtClean="0">
                <a:solidFill>
                  <a:schemeClr val="bg1"/>
                </a:solidFill>
              </a:rPr>
              <a:t>2 победителя</a:t>
            </a:r>
            <a:endParaRPr lang="en-US" altLang="ru-RU" sz="2000" dirty="0">
              <a:solidFill>
                <a:schemeClr val="bg1"/>
              </a:solidFill>
            </a:endParaRPr>
          </a:p>
        </p:txBody>
      </p:sp>
      <p:sp>
        <p:nvSpPr>
          <p:cNvPr id="79954" name="Text Box 82"/>
          <p:cNvSpPr txBox="1">
            <a:spLocks noChangeArrowheads="1"/>
          </p:cNvSpPr>
          <p:nvPr/>
        </p:nvSpPr>
        <p:spPr bwMode="gray">
          <a:xfrm rot="3925970">
            <a:off x="5069864" y="4225231"/>
            <a:ext cx="115692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1400" dirty="0" smtClean="0"/>
              <a:t>24 призера</a:t>
            </a:r>
            <a:endParaRPr lang="en-US" altLang="ru-RU" sz="1400" dirty="0"/>
          </a:p>
        </p:txBody>
      </p:sp>
      <p:sp>
        <p:nvSpPr>
          <p:cNvPr id="79955" name="Text Box 83"/>
          <p:cNvSpPr txBox="1">
            <a:spLocks noChangeArrowheads="1"/>
          </p:cNvSpPr>
          <p:nvPr/>
        </p:nvSpPr>
        <p:spPr bwMode="gray">
          <a:xfrm rot="3925970">
            <a:off x="6070427" y="4716392"/>
            <a:ext cx="257314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1600" dirty="0" smtClean="0">
                <a:solidFill>
                  <a:schemeClr val="bg1"/>
                </a:solidFill>
              </a:rPr>
              <a:t>    3 победителя и 1 призёр </a:t>
            </a:r>
          </a:p>
          <a:p>
            <a:pPr eaLnBrk="0" hangingPunct="0"/>
            <a:r>
              <a:rPr lang="ru-RU" altLang="ru-RU" sz="1600" dirty="0" smtClean="0">
                <a:solidFill>
                  <a:schemeClr val="bg1"/>
                </a:solidFill>
              </a:rPr>
              <a:t>заключительного этапа </a:t>
            </a:r>
          </a:p>
          <a:p>
            <a:pPr eaLnBrk="0" hangingPunct="0"/>
            <a:r>
              <a:rPr lang="ru-RU" altLang="ru-RU" sz="1600" dirty="0" err="1" smtClean="0">
                <a:solidFill>
                  <a:schemeClr val="bg1"/>
                </a:solidFill>
              </a:rPr>
              <a:t>ВсОШ</a:t>
            </a:r>
            <a:endParaRPr lang="en-US" altLang="ru-RU" sz="1600" dirty="0">
              <a:solidFill>
                <a:schemeClr val="bg1"/>
              </a:solidFill>
            </a:endParaRPr>
          </a:p>
        </p:txBody>
      </p:sp>
      <p:sp>
        <p:nvSpPr>
          <p:cNvPr id="79956" name="Text Box 84"/>
          <p:cNvSpPr txBox="1">
            <a:spLocks noChangeArrowheads="1"/>
          </p:cNvSpPr>
          <p:nvPr/>
        </p:nvSpPr>
        <p:spPr bwMode="gray">
          <a:xfrm rot="3925970">
            <a:off x="7155191" y="4280237"/>
            <a:ext cx="129766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1600" dirty="0" smtClean="0">
                <a:solidFill>
                  <a:schemeClr val="accent3"/>
                </a:solidFill>
              </a:rPr>
              <a:t>24 призера</a:t>
            </a:r>
            <a:endParaRPr lang="en-US" altLang="ru-RU" sz="1600" dirty="0">
              <a:solidFill>
                <a:schemeClr val="accent3"/>
              </a:solidFill>
            </a:endParaRPr>
          </a:p>
        </p:txBody>
      </p:sp>
      <p:grpSp>
        <p:nvGrpSpPr>
          <p:cNvPr id="79957" name="Group 85"/>
          <p:cNvGrpSpPr>
            <a:grpSpLocks/>
          </p:cNvGrpSpPr>
          <p:nvPr/>
        </p:nvGrpSpPr>
        <p:grpSpPr bwMode="auto">
          <a:xfrm>
            <a:off x="1486693" y="5923035"/>
            <a:ext cx="6602415" cy="584202"/>
            <a:chOff x="967" y="1152"/>
            <a:chExt cx="4159" cy="368"/>
          </a:xfrm>
        </p:grpSpPr>
        <p:sp>
          <p:nvSpPr>
            <p:cNvPr id="79958" name="Text Box 86"/>
            <p:cNvSpPr txBox="1">
              <a:spLocks noChangeArrowheads="1"/>
            </p:cNvSpPr>
            <p:nvPr/>
          </p:nvSpPr>
          <p:spPr bwMode="gray">
            <a:xfrm>
              <a:off x="967" y="1177"/>
              <a:ext cx="759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ru-RU" sz="2800" dirty="0" smtClean="0">
                  <a:solidFill>
                    <a:srgbClr val="7030A0"/>
                  </a:solidFill>
                  <a:latin typeface="Verdana" pitchFamily="34" charset="0"/>
                </a:rPr>
                <a:t>201</a:t>
              </a:r>
              <a:r>
                <a:rPr lang="ru-RU" altLang="ru-RU" sz="2800" dirty="0" smtClean="0">
                  <a:solidFill>
                    <a:srgbClr val="7030A0"/>
                  </a:solidFill>
                  <a:latin typeface="Verdana" pitchFamily="34" charset="0"/>
                </a:rPr>
                <a:t>7</a:t>
              </a:r>
              <a:endParaRPr lang="en-US" altLang="ru-RU" sz="2800" dirty="0">
                <a:solidFill>
                  <a:srgbClr val="7030A0"/>
                </a:solidFill>
                <a:latin typeface="Verdana" pitchFamily="34" charset="0"/>
              </a:endParaRPr>
            </a:p>
          </p:txBody>
        </p:sp>
        <p:sp>
          <p:nvSpPr>
            <p:cNvPr id="79959" name="Text Box 87"/>
            <p:cNvSpPr txBox="1">
              <a:spLocks noChangeArrowheads="1"/>
            </p:cNvSpPr>
            <p:nvPr/>
          </p:nvSpPr>
          <p:spPr bwMode="gray">
            <a:xfrm>
              <a:off x="2072" y="1177"/>
              <a:ext cx="759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ru-RU" sz="2800" dirty="0" smtClean="0">
                  <a:solidFill>
                    <a:srgbClr val="7030A0"/>
                  </a:solidFill>
                  <a:latin typeface="Verdana" pitchFamily="34" charset="0"/>
                </a:rPr>
                <a:t>20</a:t>
              </a:r>
              <a:r>
                <a:rPr lang="ru-RU" altLang="ru-RU" sz="2800" dirty="0" smtClean="0">
                  <a:solidFill>
                    <a:srgbClr val="7030A0"/>
                  </a:solidFill>
                  <a:latin typeface="Verdana" pitchFamily="34" charset="0"/>
                </a:rPr>
                <a:t>18</a:t>
              </a:r>
              <a:endParaRPr lang="en-US" altLang="ru-RU" sz="2800" dirty="0">
                <a:solidFill>
                  <a:srgbClr val="7030A0"/>
                </a:solidFill>
                <a:latin typeface="Verdana" pitchFamily="34" charset="0"/>
              </a:endParaRPr>
            </a:p>
          </p:txBody>
        </p:sp>
        <p:sp>
          <p:nvSpPr>
            <p:cNvPr id="79960" name="Text Box 88"/>
            <p:cNvSpPr txBox="1">
              <a:spLocks noChangeArrowheads="1"/>
            </p:cNvSpPr>
            <p:nvPr/>
          </p:nvSpPr>
          <p:spPr bwMode="gray">
            <a:xfrm>
              <a:off x="3172" y="1177"/>
              <a:ext cx="759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ru-RU" sz="2800" dirty="0" smtClean="0">
                  <a:solidFill>
                    <a:srgbClr val="7030A0"/>
                  </a:solidFill>
                  <a:latin typeface="Verdana" pitchFamily="34" charset="0"/>
                </a:rPr>
                <a:t>20</a:t>
              </a:r>
              <a:r>
                <a:rPr lang="ru-RU" altLang="ru-RU" sz="2800" dirty="0" smtClean="0">
                  <a:solidFill>
                    <a:srgbClr val="7030A0"/>
                  </a:solidFill>
                  <a:latin typeface="Verdana" pitchFamily="34" charset="0"/>
                </a:rPr>
                <a:t>19</a:t>
              </a:r>
              <a:endParaRPr lang="en-US" altLang="ru-RU" sz="2800" dirty="0">
                <a:solidFill>
                  <a:srgbClr val="7030A0"/>
                </a:solidFill>
                <a:latin typeface="Verdana" pitchFamily="34" charset="0"/>
              </a:endParaRPr>
            </a:p>
          </p:txBody>
        </p:sp>
        <p:sp>
          <p:nvSpPr>
            <p:cNvPr id="79961" name="Text Box 89"/>
            <p:cNvSpPr txBox="1">
              <a:spLocks noChangeArrowheads="1"/>
            </p:cNvSpPr>
            <p:nvPr/>
          </p:nvSpPr>
          <p:spPr bwMode="gray">
            <a:xfrm>
              <a:off x="4275" y="1152"/>
              <a:ext cx="851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ru-RU" sz="3200" dirty="0" smtClean="0">
                  <a:solidFill>
                    <a:srgbClr val="7030A0"/>
                  </a:solidFill>
                  <a:latin typeface="Verdana" pitchFamily="34" charset="0"/>
                </a:rPr>
                <a:t>20</a:t>
              </a:r>
              <a:r>
                <a:rPr lang="ru-RU" altLang="ru-RU" sz="3200" dirty="0" smtClean="0">
                  <a:solidFill>
                    <a:srgbClr val="7030A0"/>
                  </a:solidFill>
                  <a:latin typeface="Verdana" pitchFamily="34" charset="0"/>
                </a:rPr>
                <a:t>20</a:t>
              </a:r>
              <a:endParaRPr lang="en-US" altLang="ru-RU" sz="3200" dirty="0">
                <a:solidFill>
                  <a:srgbClr val="7030A0"/>
                </a:solidFill>
                <a:latin typeface="Verdana" pitchFamily="34" charset="0"/>
              </a:endParaRPr>
            </a:p>
          </p:txBody>
        </p:sp>
        <p:cxnSp>
          <p:nvCxnSpPr>
            <p:cNvPr id="79962" name="AutoShape 90"/>
            <p:cNvCxnSpPr>
              <a:cxnSpLocks noChangeShapeType="1"/>
              <a:stCxn id="79958" idx="3"/>
              <a:endCxn id="79959" idx="1"/>
            </p:cNvCxnSpPr>
            <p:nvPr/>
          </p:nvCxnSpPr>
          <p:spPr bwMode="gray">
            <a:xfrm>
              <a:off x="1726" y="1342"/>
              <a:ext cx="346" cy="0"/>
            </a:xfrm>
            <a:prstGeom prst="straightConnector1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9963" name="AutoShape 91"/>
            <p:cNvCxnSpPr>
              <a:cxnSpLocks noChangeShapeType="1"/>
              <a:stCxn id="79959" idx="3"/>
              <a:endCxn id="79960" idx="1"/>
            </p:cNvCxnSpPr>
            <p:nvPr/>
          </p:nvCxnSpPr>
          <p:spPr bwMode="gray">
            <a:xfrm>
              <a:off x="2831" y="1342"/>
              <a:ext cx="341" cy="0"/>
            </a:xfrm>
            <a:prstGeom prst="straightConnector1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9964" name="AutoShape 92"/>
            <p:cNvCxnSpPr>
              <a:cxnSpLocks noChangeShapeType="1"/>
              <a:endCxn id="79961" idx="1"/>
            </p:cNvCxnSpPr>
            <p:nvPr/>
          </p:nvCxnSpPr>
          <p:spPr bwMode="gray">
            <a:xfrm flipV="1">
              <a:off x="3930" y="1336"/>
              <a:ext cx="345" cy="54"/>
            </a:xfrm>
            <a:prstGeom prst="straightConnector1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" name="Овал 1"/>
          <p:cNvSpPr/>
          <p:nvPr/>
        </p:nvSpPr>
        <p:spPr bwMode="auto">
          <a:xfrm>
            <a:off x="6364928" y="2885113"/>
            <a:ext cx="947098" cy="868317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charset="0"/>
              </a:rPr>
              <a:t>27</a:t>
            </a:r>
          </a:p>
        </p:txBody>
      </p:sp>
      <p:sp>
        <p:nvSpPr>
          <p:cNvPr id="94" name="Овал 93"/>
          <p:cNvSpPr/>
          <p:nvPr/>
        </p:nvSpPr>
        <p:spPr bwMode="auto">
          <a:xfrm>
            <a:off x="4467262" y="2895717"/>
            <a:ext cx="947098" cy="868317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charset="0"/>
              </a:rPr>
              <a:t>26</a:t>
            </a:r>
          </a:p>
        </p:txBody>
      </p:sp>
      <p:sp>
        <p:nvSpPr>
          <p:cNvPr id="95" name="Овал 94"/>
          <p:cNvSpPr/>
          <p:nvPr/>
        </p:nvSpPr>
        <p:spPr bwMode="auto">
          <a:xfrm>
            <a:off x="2679946" y="2852936"/>
            <a:ext cx="947098" cy="868317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400" dirty="0" smtClean="0">
                <a:solidFill>
                  <a:srgbClr val="7030A0"/>
                </a:solidFill>
                <a:latin typeface="Arial" charset="0"/>
              </a:rPr>
              <a:t>19</a:t>
            </a:r>
            <a:endParaRPr kumimoji="0" lang="ru-RU" sz="3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charset="0"/>
            </a:endParaRPr>
          </a:p>
        </p:txBody>
      </p:sp>
      <p:sp>
        <p:nvSpPr>
          <p:cNvPr id="96" name="Овал 95"/>
          <p:cNvSpPr/>
          <p:nvPr/>
        </p:nvSpPr>
        <p:spPr bwMode="auto">
          <a:xfrm>
            <a:off x="897577" y="2905941"/>
            <a:ext cx="947098" cy="868317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400" dirty="0" smtClean="0">
                <a:solidFill>
                  <a:srgbClr val="7030A0"/>
                </a:solidFill>
                <a:latin typeface="Arial" charset="0"/>
              </a:rPr>
              <a:t>11</a:t>
            </a:r>
            <a:endParaRPr kumimoji="0" lang="ru-RU" sz="3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charset="0"/>
            </a:endParaRPr>
          </a:p>
        </p:txBody>
      </p:sp>
      <p:sp>
        <p:nvSpPr>
          <p:cNvPr id="98" name="Rectangle 2"/>
          <p:cNvSpPr txBox="1">
            <a:spLocks noChangeArrowheads="1"/>
          </p:cNvSpPr>
          <p:nvPr/>
        </p:nvSpPr>
        <p:spPr bwMode="black">
          <a:xfrm>
            <a:off x="890789" y="188640"/>
            <a:ext cx="7391400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itchFamily="34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itchFamily="34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itchFamily="34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ru-RU" altLang="ru-RU" sz="3200" kern="0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Количественные показатели</a:t>
            </a:r>
            <a:endParaRPr lang="en-US" altLang="ru-RU" sz="3200" kern="0" dirty="0">
              <a:solidFill>
                <a:srgbClr val="CC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44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C:\Users\Алсу\Desktop\АЛСУ ФИРДУСОВНА\Молодые специалисты\семинары\17.01.2020 гимназия 5\20200117_12404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380" y="415305"/>
            <a:ext cx="2578100" cy="1933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0" y="79756"/>
            <a:ext cx="835293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4000" b="1" i="1" dirty="0" smtClean="0">
                <a:solidFill>
                  <a:srgbClr val="CC00CC"/>
                </a:solidFill>
                <a:latin typeface="+mn-lt"/>
              </a:rPr>
              <a:t>«Школа молодого педагога»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7033" y="1188884"/>
            <a:ext cx="522936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smtClean="0"/>
              <a:t>Дни молодого педагога (посещение уроков опытных педагогов)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smtClean="0"/>
              <a:t>Круглые столы, мастер-классы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 smtClean="0"/>
              <a:t>Teach Meet</a:t>
            </a:r>
            <a:endParaRPr lang="ru-RU" sz="2000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err="1" smtClean="0"/>
              <a:t>Психолого</a:t>
            </a:r>
            <a:r>
              <a:rPr lang="ru-RU" sz="2000" dirty="0" smtClean="0"/>
              <a:t> -педагогический  </a:t>
            </a:r>
            <a:r>
              <a:rPr lang="ru-RU" sz="2000" dirty="0"/>
              <a:t>тренинг с молодыми педагогами образовательных учреждений  </a:t>
            </a:r>
            <a:r>
              <a:rPr lang="ru-RU" sz="2000" dirty="0" err="1"/>
              <a:t>Буинского</a:t>
            </a:r>
            <a:r>
              <a:rPr lang="ru-RU" sz="2000" dirty="0"/>
              <a:t> муниципального района РТ на базе  Психологической службы </a:t>
            </a:r>
            <a:r>
              <a:rPr lang="ru-RU" sz="2000" dirty="0" smtClean="0"/>
              <a:t>(</a:t>
            </a:r>
            <a:r>
              <a:rPr lang="ru-RU" sz="2000" dirty="0"/>
              <a:t>пр.№1156 от 23.12.2019г</a:t>
            </a:r>
            <a:r>
              <a:rPr lang="ru-RU" sz="2000" dirty="0" smtClean="0"/>
              <a:t>.)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smtClean="0"/>
              <a:t>Районный  </a:t>
            </a:r>
            <a:r>
              <a:rPr lang="ru-RU" sz="2000" dirty="0"/>
              <a:t>методический </a:t>
            </a:r>
            <a:r>
              <a:rPr lang="ru-RU" sz="2000" dirty="0" smtClean="0"/>
              <a:t>обучающий семинар на </a:t>
            </a:r>
            <a:r>
              <a:rPr lang="ru-RU" sz="2000" dirty="0"/>
              <a:t>тему «Педагогическое общение как основная форма эффективной профессиональной деятельности педагога» на базе  МБОУ «Гимназия №5 города Буинска РТ» </a:t>
            </a:r>
            <a:r>
              <a:rPr lang="ru-RU" sz="2000" dirty="0" smtClean="0"/>
              <a:t> </a:t>
            </a:r>
            <a:r>
              <a:rPr lang="ru-RU" sz="2000" dirty="0"/>
              <a:t>(пр.№25 от 14.01.2020г</a:t>
            </a:r>
            <a:r>
              <a:rPr lang="ru-RU" sz="2000" dirty="0" smtClean="0"/>
              <a:t>.)</a:t>
            </a:r>
            <a:endParaRPr lang="ru-RU" sz="2000" dirty="0"/>
          </a:p>
        </p:txBody>
      </p:sp>
      <p:pic>
        <p:nvPicPr>
          <p:cNvPr id="9" name="Picture 3" descr="C:\Users\Алсу\Desktop\АЛСУ ФИРДУСОВНА\Молодые специалисты\семинары\27.12.2019\молодые\IMG-20191226-WA00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025" y="2337106"/>
            <a:ext cx="3328471" cy="22440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C:\Users\Алсу\Desktop\АЛСУ ФИРДУСОВНА\Молодые специалисты\семинары\17.01.2020 гимназия 5\20200117_13184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299" y="4581620"/>
            <a:ext cx="3335197" cy="2303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2983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539552" y="110823"/>
            <a:ext cx="835293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4000" b="1" i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Работа с молодыми педагогами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57746" y="1555045"/>
            <a:ext cx="335715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Межрегиональная конференция </a:t>
            </a:r>
          </a:p>
          <a:p>
            <a:pPr lvl="0"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«Взаимодействие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школы и ВУЗа как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механизм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профессиональной социализации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молодых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специалистов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условиях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современного образования»</a:t>
            </a:r>
          </a:p>
        </p:txBody>
      </p:sp>
      <p:pic>
        <p:nvPicPr>
          <p:cNvPr id="22" name="Рисунок 21" descr="C:\Users\Алсу\Desktop\АЛСУ ФИРДУСОВНА\Молодые специалисты\семинары\13.03.2020 лицей 2 семинар молодых\IMG-20200313-WA007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413" y="1461696"/>
            <a:ext cx="2308035" cy="1535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C:\Users\Алсу\Desktop\АЛСУ ФИРДУСОВНА\Молодые специалисты\семинары\13.03.2020 лицей 2 семинар молодых\IMG-20200313-WA007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411" y="3190801"/>
            <a:ext cx="2308037" cy="153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 descr="C:\Users\Алсу\Desktop\АЛСУ ФИРДУСОВНА\Молодые специалисты\семинары\13.03.2020 лицей 2 семинар молодых\IMG-20200313-WA007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99" y="3190801"/>
            <a:ext cx="2309177" cy="1534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Рисунок 24" descr="C:\Users\Алсу\Desktop\АЛСУ ФИРДУСОВНА\Молодые специалисты\семинары\13.03.2020 лицей 2 семинар молодых\IMG-20200313-WA016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397" y="4894244"/>
            <a:ext cx="2452051" cy="1775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C:\Users\Алсу\Desktop\АЛСУ ФИРДУСОВНА\Молодые специалисты\семинары\13.03.2020 лицей 2 семинар молодых\IMG-20200313-WA0082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63" y="4894243"/>
            <a:ext cx="2475029" cy="1775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Алсу\Desktop\АЛСУ ФИРДУСОВНА\Молодые специалисты\семинары\13.03.2020 лицей 2 семинар молодых\IMG-20200313-WA0089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152" y="4925516"/>
            <a:ext cx="2824763" cy="1743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Алсу\Desktop\АЛСУ ФИРДУСОВНА\Молодые специалисты\семинары\17.01.2020 гимназия 5\IMG_7563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63" y="1461696"/>
            <a:ext cx="2331013" cy="15475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747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6545</TotalTime>
  <Words>1256</Words>
  <Application>Microsoft Office PowerPoint</Application>
  <PresentationFormat>Экран (4:3)</PresentationFormat>
  <Paragraphs>165</Paragraphs>
  <Slides>22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Модель многоуровневого наставничества</vt:lpstr>
      <vt:lpstr> </vt:lpstr>
      <vt:lpstr>  Наставничество в работе с одаренными обучающимися </vt:lpstr>
      <vt:lpstr>Презентация PowerPoint</vt:lpstr>
      <vt:lpstr>Презентация PowerPoint</vt:lpstr>
      <vt:lpstr>Количество победителей и призеров на региональных этапах ВОШ, заключительных этапах РОШ  и РОШ «Путь к олимпу»</vt:lpstr>
      <vt:lpstr>Презентация PowerPoint</vt:lpstr>
      <vt:lpstr>Презентация PowerPoint</vt:lpstr>
      <vt:lpstr>Круглый  стол  «Профессиональный рост молодого педагога»</vt:lpstr>
      <vt:lpstr>Презентация PowerPoint</vt:lpstr>
      <vt:lpstr>Презентация PowerPoint</vt:lpstr>
      <vt:lpstr>   Фестиваль  учителей-грантополучателей  «Учитель современной школы: профессиональный рост и карьера» состоялся  6 декабря 2019 года  </vt:lpstr>
      <vt:lpstr>    </vt:lpstr>
      <vt:lpstr>Презентация PowerPoint</vt:lpstr>
      <vt:lpstr>Межаттестационный период</vt:lpstr>
      <vt:lpstr>Квалификационный уровень педагогических работников образования (в сравнении с РТ) </vt:lpstr>
      <vt:lpstr>Презентация PowerPoint</vt:lpstr>
      <vt:lpstr> Межведомственный республиканский  семинар</vt:lpstr>
      <vt:lpstr> Пленарная часть республиканского семинара </vt:lpstr>
      <vt:lpstr> Секционные заседания республиканского семинара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957</cp:revision>
  <cp:lastPrinted>2020-06-23T05:56:29Z</cp:lastPrinted>
  <dcterms:created xsi:type="dcterms:W3CDTF">2014-08-08T09:14:15Z</dcterms:created>
  <dcterms:modified xsi:type="dcterms:W3CDTF">2020-08-05T07:20:29Z</dcterms:modified>
</cp:coreProperties>
</file>